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notesSlides/notesSlide1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48"/>
  </p:notesMasterIdLst>
  <p:sldIdLst>
    <p:sldId id="2756" r:id="rId2"/>
    <p:sldId id="2734" r:id="rId3"/>
    <p:sldId id="2711" r:id="rId4"/>
    <p:sldId id="2780" r:id="rId5"/>
    <p:sldId id="2761" r:id="rId6"/>
    <p:sldId id="2782" r:id="rId7"/>
    <p:sldId id="2784" r:id="rId8"/>
    <p:sldId id="2785" r:id="rId9"/>
    <p:sldId id="2757" r:id="rId10"/>
    <p:sldId id="2796" r:id="rId11"/>
    <p:sldId id="2799" r:id="rId12"/>
    <p:sldId id="2800" r:id="rId13"/>
    <p:sldId id="2762" r:id="rId14"/>
    <p:sldId id="2795" r:id="rId15"/>
    <p:sldId id="2758" r:id="rId16"/>
    <p:sldId id="2789" r:id="rId17"/>
    <p:sldId id="2773" r:id="rId18"/>
    <p:sldId id="2759" r:id="rId19"/>
    <p:sldId id="2779" r:id="rId20"/>
    <p:sldId id="2778" r:id="rId21"/>
    <p:sldId id="2790" r:id="rId22"/>
    <p:sldId id="2791" r:id="rId23"/>
    <p:sldId id="2792" r:id="rId24"/>
    <p:sldId id="2793" r:id="rId25"/>
    <p:sldId id="2794" r:id="rId26"/>
    <p:sldId id="2760" r:id="rId27"/>
    <p:sldId id="2763" r:id="rId28"/>
    <p:sldId id="2774" r:id="rId29"/>
    <p:sldId id="2775" r:id="rId30"/>
    <p:sldId id="2776" r:id="rId31"/>
    <p:sldId id="2724" r:id="rId32"/>
    <p:sldId id="2752" r:id="rId33"/>
    <p:sldId id="2725" r:id="rId34"/>
    <p:sldId id="2721" r:id="rId35"/>
    <p:sldId id="2722" r:id="rId36"/>
    <p:sldId id="2746" r:id="rId37"/>
    <p:sldId id="2718" r:id="rId38"/>
    <p:sldId id="2744" r:id="rId39"/>
    <p:sldId id="2751" r:id="rId40"/>
    <p:sldId id="2743" r:id="rId41"/>
    <p:sldId id="2715" r:id="rId42"/>
    <p:sldId id="2720" r:id="rId43"/>
    <p:sldId id="2712" r:id="rId44"/>
    <p:sldId id="2713" r:id="rId45"/>
    <p:sldId id="2729" r:id="rId46"/>
    <p:sldId id="2719" r:id="rId47"/>
  </p:sldIdLst>
  <p:sldSz cx="12858750" cy="723265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40AB0A9-7491-4355-8C2A-B40A47359FBC}">
          <p14:sldIdLst>
            <p14:sldId id="2756"/>
            <p14:sldId id="2734"/>
          </p14:sldIdLst>
        </p14:section>
        <p14:section name="1. 美美小廚現況" id="{9F107875-B1D2-4BBF-A375-65B13446FC7D}">
          <p14:sldIdLst>
            <p14:sldId id="2711"/>
            <p14:sldId id="2780"/>
            <p14:sldId id="2761"/>
            <p14:sldId id="2782"/>
            <p14:sldId id="2784"/>
            <p14:sldId id="2785"/>
          </p14:sldIdLst>
        </p14:section>
        <p14:section name="2.面臨問題分析" id="{6F2F37EE-EE93-4E90-A911-EA289367FF54}">
          <p14:sldIdLst>
            <p14:sldId id="2757"/>
            <p14:sldId id="2796"/>
            <p14:sldId id="2799"/>
            <p14:sldId id="2800"/>
            <p14:sldId id="2762"/>
            <p14:sldId id="2795"/>
          </p14:sldIdLst>
        </p14:section>
        <p14:section name="3. 建議解決方案" id="{346FAD08-4284-4AF0-82C6-5299199C8FC5}">
          <p14:sldIdLst>
            <p14:sldId id="2758"/>
            <p14:sldId id="2789"/>
            <p14:sldId id="2773"/>
          </p14:sldIdLst>
        </p14:section>
        <p14:section name="4 Q&amp;A" id="{32F3ADA2-F38A-4BE9-9477-756FA7B062C6}">
          <p14:sldIdLst>
            <p14:sldId id="2759"/>
            <p14:sldId id="2779"/>
            <p14:sldId id="2778"/>
            <p14:sldId id="2790"/>
            <p14:sldId id="2791"/>
            <p14:sldId id="2792"/>
            <p14:sldId id="2793"/>
            <p14:sldId id="2794"/>
            <p14:sldId id="2760"/>
          </p14:sldIdLst>
        </p14:section>
        <p14:section name="備用" id="{DF6A7366-60F4-43BF-A2AB-BA310C509579}">
          <p14:sldIdLst>
            <p14:sldId id="2763"/>
            <p14:sldId id="2774"/>
            <p14:sldId id="2775"/>
            <p14:sldId id="2776"/>
            <p14:sldId id="2724"/>
            <p14:sldId id="2752"/>
            <p14:sldId id="2725"/>
            <p14:sldId id="2721"/>
            <p14:sldId id="2722"/>
            <p14:sldId id="2746"/>
            <p14:sldId id="2718"/>
            <p14:sldId id="2744"/>
            <p14:sldId id="2751"/>
            <p14:sldId id="2743"/>
            <p14:sldId id="2715"/>
            <p14:sldId id="2720"/>
            <p14:sldId id="2712"/>
            <p14:sldId id="2713"/>
            <p14:sldId id="2729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FCCFF"/>
    <a:srgbClr val="FF0066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280" autoAdjust="0"/>
  </p:normalViewPr>
  <p:slideViewPr>
    <p:cSldViewPr>
      <p:cViewPr varScale="1">
        <p:scale>
          <a:sx n="61" d="100"/>
          <a:sy n="61" d="100"/>
        </p:scale>
        <p:origin x="772" y="60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59815488"/>
        <c:axId val="159816048"/>
      </c:barChart>
      <c:catAx>
        <c:axId val="15981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TW"/>
          </a:p>
        </c:txPr>
        <c:crossAx val="159816048"/>
        <c:crosses val="autoZero"/>
        <c:auto val="1"/>
        <c:lblAlgn val="ctr"/>
        <c:lblOffset val="100"/>
        <c:tickMarkSkip val="1"/>
        <c:noMultiLvlLbl val="0"/>
      </c:catAx>
      <c:valAx>
        <c:axId val="15981604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0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6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5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2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617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5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20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3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10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4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1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3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2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80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2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899997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23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1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TW" altLang="en-US" dirty="0" smtClean="0"/>
              <a:t>西式快餐</a:t>
            </a:r>
            <a:r>
              <a:rPr lang="en-US" altLang="zh-TW" dirty="0" smtClean="0"/>
              <a:t>:</a:t>
            </a:r>
            <a:r>
              <a:rPr lang="zh-TW" altLang="en-US" dirty="0" smtClean="0"/>
              <a:t>青少年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中餐</a:t>
            </a:r>
            <a:r>
              <a:rPr lang="en-US" altLang="zh-TW" baseline="0" dirty="0" smtClean="0"/>
              <a:t>:</a:t>
            </a:r>
            <a:r>
              <a:rPr lang="zh-TW" altLang="en-US" baseline="0" dirty="0" smtClean="0"/>
              <a:t>老少皆宜，又更廣大的消費群體</a:t>
            </a:r>
            <a:endParaRPr lang="zh-CN" altLang="en-US" dirty="0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1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7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5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microsoft.com/office/2007/relationships/hdphoto" Target="../media/hdphoto4.wdp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4326" y="2176165"/>
            <a:ext cx="5565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sz="100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</a:t>
            </a:r>
            <a:endParaRPr lang="zh-CN" altLang="en-US" sz="100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670898" y="5615350"/>
            <a:ext cx="543841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報告學生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陳煒群  交大資管碩專一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          徐欣慧  交大資管碩專一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報告日期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2019/3/26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0323" y="1247459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策略管理</a:t>
            </a:r>
            <a:endParaRPr lang="zh-CN" altLang="en-US" sz="8000" spc="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D98D83-F40E-4785-B6DD-136874019E6E}"/>
              </a:ext>
            </a:extLst>
          </p:cNvPr>
          <p:cNvSpPr/>
          <p:nvPr/>
        </p:nvSpPr>
        <p:spPr>
          <a:xfrm>
            <a:off x="6501065" y="3705326"/>
            <a:ext cx="5528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eimei </a:t>
            </a:r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itchen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E62CDB9-73D7-4D02-B147-415676C57E9C}"/>
              </a:ext>
            </a:extLst>
          </p:cNvPr>
          <p:cNvSpPr>
            <a:spLocks/>
          </p:cNvSpPr>
          <p:nvPr/>
        </p:nvSpPr>
        <p:spPr bwMode="auto">
          <a:xfrm>
            <a:off x="887859" y="4120824"/>
            <a:ext cx="1872000" cy="1872000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CFB0E-D26F-47D3-BE3A-E1DA9AB8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996" r="15238" b="15421"/>
          <a:stretch/>
        </p:blipFill>
        <p:spPr>
          <a:xfrm rot="20714846">
            <a:off x="802639" y="3510121"/>
            <a:ext cx="2063430" cy="25280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  <p:bldP spid="19" grpId="0"/>
      <p:bldP spid="2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9A6D927-F632-4D66-8AC5-8B7B968AF780}"/>
              </a:ext>
            </a:extLst>
          </p:cNvPr>
          <p:cNvSpPr txBox="1"/>
          <p:nvPr/>
        </p:nvSpPr>
        <p:spPr>
          <a:xfrm>
            <a:off x="5681651" y="5605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4469443-CE44-4528-BCDE-DD7766544E26}"/>
              </a:ext>
            </a:extLst>
          </p:cNvPr>
          <p:cNvSpPr txBox="1"/>
          <p:nvPr/>
        </p:nvSpPr>
        <p:spPr>
          <a:xfrm>
            <a:off x="7998877" y="-10306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F541A9-EF69-4ACF-A602-7FFD33568BCF}"/>
              </a:ext>
            </a:extLst>
          </p:cNvPr>
          <p:cNvSpPr txBox="1"/>
          <p:nvPr/>
        </p:nvSpPr>
        <p:spPr>
          <a:xfrm>
            <a:off x="12482286" y="35626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</p:spTree>
    <p:extLst>
      <p:ext uri="{BB962C8B-B14F-4D97-AF65-F5344CB8AC3E}">
        <p14:creationId xmlns:p14="http://schemas.microsoft.com/office/powerpoint/2010/main" val="29239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471891" y="828793"/>
            <a:ext cx="13670018" cy="56318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3006275" y="1804921"/>
            <a:ext cx="16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北京加盟店大廚跳巢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54180" y="5338495"/>
            <a:ext cx="2240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北京加盟店挖其他加盟店大廚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6630555" y="2025261"/>
            <a:ext cx="231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被挖的加盟店打電話到總部求救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9466672" y="2733147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總部派上海大廚去支援半個月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直到找到人</a:t>
            </a:r>
            <a:endParaRPr lang="en-US" altLang="zh-TW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2878530"/>
            <a:ext cx="4065108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167479" y="2519469"/>
            <a:ext cx="23042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培訓加盟店人員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試驗新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菜色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嘗試促銷手段</a:t>
            </a:r>
            <a:endParaRPr lang="zh-TW" altLang="en-US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TextBox 54">
            <a:extLst>
              <a:ext uri="{FF2B5EF4-FFF2-40B4-BE49-F238E27FC236}">
                <a16:creationId xmlns:a16="http://schemas.microsoft.com/office/drawing/2014/main" id="{93D0CDA6-8AC3-40B5-B360-11B34D0A6646}"/>
              </a:ext>
            </a:extLst>
          </p:cNvPr>
          <p:cNvSpPr txBox="1"/>
          <p:nvPr/>
        </p:nvSpPr>
        <p:spPr>
          <a:xfrm>
            <a:off x="9707594" y="4380012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直營店與加盟店比例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703" y="3797953"/>
            <a:ext cx="2676128" cy="26761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A160CB6-7440-43C3-A88E-33FD52F7D0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" y="4140282"/>
            <a:ext cx="2889174" cy="288917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671987-1E01-4131-8145-59DFB54F7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54" y="688546"/>
            <a:ext cx="1373471" cy="208220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10AF01-3BE3-43D0-A39F-A7B0D4037D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42" y="5158567"/>
            <a:ext cx="2117980" cy="211798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99C35AC-5C86-4437-8C18-C2D602FF3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14" y="621464"/>
            <a:ext cx="2284319" cy="2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245619" y="866509"/>
            <a:ext cx="13244055" cy="57241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195859" y="1434403"/>
            <a:ext cx="3243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武漢加盟店程國平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這對我們有甚麼好處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在別加店買卡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卻要在我這間店消費打折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43833" y="5211917"/>
            <a:ext cx="551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其他加盟商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公司何時可以加客人消費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給店家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46" name="TextBox 54"/>
          <p:cNvSpPr txBox="1"/>
          <p:nvPr/>
        </p:nvSpPr>
        <p:spPr>
          <a:xfrm>
            <a:off x="7737169" y="2143293"/>
            <a:ext cx="435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機強迫加盟店安裝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加盟店費用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-4000,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第二間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</a:p>
        </p:txBody>
      </p:sp>
      <p:sp>
        <p:nvSpPr>
          <p:cNvPr id="48" name="TextBox 54"/>
          <p:cNvSpPr txBox="1"/>
          <p:nvPr/>
        </p:nvSpPr>
        <p:spPr>
          <a:xfrm>
            <a:off x="9394509" y="2895341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成立新的配送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按營業額比率收取特取權使用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066" y="2878530"/>
            <a:ext cx="3718042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380703" y="4411068"/>
            <a:ext cx="3495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總公司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發行一卡通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建立新的配送中心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60" y="1334179"/>
            <a:ext cx="2282146" cy="228214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8DB798-346A-4185-B191-0C5E94DE5F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2" y="5426731"/>
            <a:ext cx="2934724" cy="1650782"/>
          </a:xfrm>
          <a:prstGeom prst="ellipse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798AF11-7F45-4FFB-82A6-F5219487B60C}"/>
              </a:ext>
            </a:extLst>
          </p:cNvPr>
          <p:cNvSpPr/>
          <p:nvPr/>
        </p:nvSpPr>
        <p:spPr>
          <a:xfrm>
            <a:off x="4888933" y="641985"/>
            <a:ext cx="48278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最早加盟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11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個月就回本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曾經要自行修改餐廳裝潢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提高消費單價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後來被勸退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很想自立門戶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7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直營店與加盟店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组合 106">
            <a:extLst>
              <a:ext uri="{FF2B5EF4-FFF2-40B4-BE49-F238E27FC236}">
                <a16:creationId xmlns:a16="http://schemas.microsoft.com/office/drawing/2014/main" id="{43F41E2F-AB41-4A4C-8391-2AD970A5A647}"/>
              </a:ext>
            </a:extLst>
          </p:cNvPr>
          <p:cNvGrpSpPr/>
          <p:nvPr/>
        </p:nvGrpSpPr>
        <p:grpSpPr>
          <a:xfrm>
            <a:off x="2756967" y="1744116"/>
            <a:ext cx="3985353" cy="2553672"/>
            <a:chOff x="2469788" y="2036972"/>
            <a:chExt cx="3984834" cy="25542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97F79-7FF4-4917-B746-800E0CE3D0C2}"/>
                </a:ext>
              </a:extLst>
            </p:cNvPr>
            <p:cNvSpPr/>
            <p:nvPr/>
          </p:nvSpPr>
          <p:spPr>
            <a:xfrm>
              <a:off x="2469788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52B5596A-5015-4205-AEB2-25E009CEF635}"/>
                </a:ext>
              </a:extLst>
            </p:cNvPr>
            <p:cNvSpPr txBox="1"/>
            <p:nvPr/>
          </p:nvSpPr>
          <p:spPr>
            <a:xfrm>
              <a:off x="2492105" y="2651795"/>
              <a:ext cx="3962517" cy="1939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執行力強，容易統一管理。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品牌一致性高，定位更加明確。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品質管理穩定。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培訓加盟店人員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試驗新菜色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组合 66">
            <a:extLst>
              <a:ext uri="{FF2B5EF4-FFF2-40B4-BE49-F238E27FC236}">
                <a16:creationId xmlns:a16="http://schemas.microsoft.com/office/drawing/2014/main" id="{AA4EAFEE-52DE-48B3-AB3A-0852856223B2}"/>
              </a:ext>
            </a:extLst>
          </p:cNvPr>
          <p:cNvGrpSpPr/>
          <p:nvPr/>
        </p:nvGrpSpPr>
        <p:grpSpPr>
          <a:xfrm>
            <a:off x="6630192" y="1744117"/>
            <a:ext cx="3664461" cy="1740735"/>
            <a:chOff x="6342509" y="2036972"/>
            <a:chExt cx="3663984" cy="17411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15C7A8-C6D2-4F0F-A33B-74375090CC1C}"/>
                </a:ext>
              </a:extLst>
            </p:cNvPr>
            <p:cNvSpPr/>
            <p:nvPr/>
          </p:nvSpPr>
          <p:spPr>
            <a:xfrm flipH="1">
              <a:off x="7144039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13">
              <a:extLst>
                <a:ext uri="{FF2B5EF4-FFF2-40B4-BE49-F238E27FC236}">
                  <a16:creationId xmlns:a16="http://schemas.microsoft.com/office/drawing/2014/main" id="{BF1A3CB7-AA3D-4688-8507-2ED9AF178275}"/>
                </a:ext>
              </a:extLst>
            </p:cNvPr>
            <p:cNvSpPr txBox="1"/>
            <p:nvPr/>
          </p:nvSpPr>
          <p:spPr>
            <a:xfrm>
              <a:off x="6342509" y="2726298"/>
              <a:ext cx="3663984" cy="1051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拓展快速。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成本較低。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加盟店主門路多且適應力強。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组合 105">
            <a:extLst>
              <a:ext uri="{FF2B5EF4-FFF2-40B4-BE49-F238E27FC236}">
                <a16:creationId xmlns:a16="http://schemas.microsoft.com/office/drawing/2014/main" id="{12EA988B-8302-4D41-8785-D82FB8C3CB14}"/>
              </a:ext>
            </a:extLst>
          </p:cNvPr>
          <p:cNvGrpSpPr/>
          <p:nvPr/>
        </p:nvGrpSpPr>
        <p:grpSpPr>
          <a:xfrm>
            <a:off x="2756967" y="4108885"/>
            <a:ext cx="3193461" cy="1762195"/>
            <a:chOff x="2469788" y="4402284"/>
            <a:chExt cx="3193044" cy="17626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26B632-42C0-4A25-B9FD-1C1749EFBEAD}"/>
                </a:ext>
              </a:extLst>
            </p:cNvPr>
            <p:cNvSpPr/>
            <p:nvPr/>
          </p:nvSpPr>
          <p:spPr>
            <a:xfrm>
              <a:off x="2469788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0A2A2"/>
                </a:gs>
                <a:gs pos="47000">
                  <a:srgbClr val="E87071"/>
                </a:gs>
                <a:gs pos="0">
                  <a:srgbClr val="E1434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33">
              <a:extLst>
                <a:ext uri="{FF2B5EF4-FFF2-40B4-BE49-F238E27FC236}">
                  <a16:creationId xmlns:a16="http://schemas.microsoft.com/office/drawing/2014/main" id="{E7B597D7-032D-4C6A-BB88-37F034205F4B}"/>
                </a:ext>
              </a:extLst>
            </p:cNvPr>
            <p:cNvSpPr txBox="1"/>
            <p:nvPr/>
          </p:nvSpPr>
          <p:spPr>
            <a:xfrm>
              <a:off x="2477411" y="5148989"/>
              <a:ext cx="3185421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投資成本高昂。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回收資金較慢。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需要長時間經營。</a:t>
              </a:r>
            </a:p>
          </p:txBody>
        </p:sp>
      </p:grpSp>
      <p:grpSp>
        <p:nvGrpSpPr>
          <p:cNvPr id="17" name="组合 68">
            <a:extLst>
              <a:ext uri="{FF2B5EF4-FFF2-40B4-BE49-F238E27FC236}">
                <a16:creationId xmlns:a16="http://schemas.microsoft.com/office/drawing/2014/main" id="{83896581-25AA-4A94-9D28-5FC2E85904AF}"/>
              </a:ext>
            </a:extLst>
          </p:cNvPr>
          <p:cNvGrpSpPr/>
          <p:nvPr/>
        </p:nvGrpSpPr>
        <p:grpSpPr>
          <a:xfrm>
            <a:off x="6484633" y="4108887"/>
            <a:ext cx="4537054" cy="2237253"/>
            <a:chOff x="6196967" y="4402284"/>
            <a:chExt cx="4536462" cy="22377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8B0F27-019F-4811-A603-43FD6FBFA8B3}"/>
                </a:ext>
              </a:extLst>
            </p:cNvPr>
            <p:cNvSpPr/>
            <p:nvPr/>
          </p:nvSpPr>
          <p:spPr>
            <a:xfrm flipH="1">
              <a:off x="7144039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A46EBA"/>
                </a:gs>
                <a:gs pos="47000">
                  <a:srgbClr val="663A77"/>
                </a:gs>
                <a:gs pos="0">
                  <a:srgbClr val="522E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文本框 181">
              <a:extLst>
                <a:ext uri="{FF2B5EF4-FFF2-40B4-BE49-F238E27FC236}">
                  <a16:creationId xmlns:a16="http://schemas.microsoft.com/office/drawing/2014/main" id="{972E34F6-F67C-4E07-A650-6DDB44A00B41}"/>
                </a:ext>
              </a:extLst>
            </p:cNvPr>
            <p:cNvSpPr txBox="1"/>
            <p:nvPr/>
          </p:nvSpPr>
          <p:spPr>
            <a:xfrm>
              <a:off x="6196967" y="5247043"/>
              <a:ext cx="4536462" cy="1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管理成本高昂且缺乏效率。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strike="sngStrike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回收資金較慢。</a:t>
              </a:r>
              <a:endParaRPr lang="zh-TW" altLang="en-US" sz="2000" strike="sngStrike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品牌定位不明確</a:t>
              </a: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品質控管不易。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</p:txBody>
        </p: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2B9501FF-050F-4E50-BF74-7B5BD9C4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2170775"/>
            <a:ext cx="1720889" cy="133572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12532054-9F18-467C-A375-F842C9F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2170775"/>
            <a:ext cx="1720889" cy="133572"/>
          </a:xfrm>
          <a:prstGeom prst="rect">
            <a:avLst/>
          </a:prstGeom>
        </p:spPr>
      </p:pic>
      <p:grpSp>
        <p:nvGrpSpPr>
          <p:cNvPr id="23" name="组合 46">
            <a:extLst>
              <a:ext uri="{FF2B5EF4-FFF2-40B4-BE49-F238E27FC236}">
                <a16:creationId xmlns:a16="http://schemas.microsoft.com/office/drawing/2014/main" id="{D164FAAC-3368-4ECD-A63A-E745B63811D3}"/>
              </a:ext>
            </a:extLst>
          </p:cNvPr>
          <p:cNvGrpSpPr/>
          <p:nvPr/>
        </p:nvGrpSpPr>
        <p:grpSpPr>
          <a:xfrm>
            <a:off x="1714811" y="1650889"/>
            <a:ext cx="921355" cy="1446550"/>
            <a:chOff x="1427767" y="1943721"/>
            <a:chExt cx="921235" cy="1446885"/>
          </a:xfrm>
        </p:grpSpPr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5F3275B7-5237-417B-85AC-FAED927FE428}"/>
                </a:ext>
              </a:extLst>
            </p:cNvPr>
            <p:cNvSpPr txBox="1"/>
            <p:nvPr/>
          </p:nvSpPr>
          <p:spPr>
            <a:xfrm>
              <a:off x="1427767" y="1943721"/>
              <a:ext cx="741702" cy="144688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FF9F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13">
              <a:extLst>
                <a:ext uri="{FF2B5EF4-FFF2-40B4-BE49-F238E27FC236}">
                  <a16:creationId xmlns:a16="http://schemas.microsoft.com/office/drawing/2014/main" id="{C2E15CA4-363C-43CE-88C7-17DEED416220}"/>
                </a:ext>
              </a:extLst>
            </p:cNvPr>
            <p:cNvGrpSpPr/>
            <p:nvPr/>
          </p:nvGrpSpPr>
          <p:grpSpPr>
            <a:xfrm>
              <a:off x="2185506" y="2383662"/>
              <a:ext cx="163496" cy="163496"/>
              <a:chOff x="4746321" y="3768630"/>
              <a:chExt cx="422370" cy="422370"/>
            </a:xfrm>
          </p:grpSpPr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184270B7-47AF-4AE2-95A6-6B3B4F70135C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任意多边形 15">
                <a:extLst>
                  <a:ext uri="{FF2B5EF4-FFF2-40B4-BE49-F238E27FC236}">
                    <a16:creationId xmlns:a16="http://schemas.microsoft.com/office/drawing/2014/main" id="{3E3E2EAA-1D33-4DA0-B55D-55FD7457DA32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图片 27">
            <a:extLst>
              <a:ext uri="{FF2B5EF4-FFF2-40B4-BE49-F238E27FC236}">
                <a16:creationId xmlns:a16="http://schemas.microsoft.com/office/drawing/2014/main" id="{FB29307C-354F-4BB0-A994-513C81D3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2170775"/>
            <a:ext cx="1720889" cy="133572"/>
          </a:xfrm>
          <a:prstGeom prst="rect">
            <a:avLst/>
          </a:prstGeom>
        </p:spPr>
      </p:pic>
      <p:pic>
        <p:nvPicPr>
          <p:cNvPr id="31" name="图片 28">
            <a:extLst>
              <a:ext uri="{FF2B5EF4-FFF2-40B4-BE49-F238E27FC236}">
                <a16:creationId xmlns:a16="http://schemas.microsoft.com/office/drawing/2014/main" id="{7A1F8330-FB1F-4B4B-80B1-A7E4BB5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2170775"/>
            <a:ext cx="1720889" cy="133572"/>
          </a:xfrm>
          <a:prstGeom prst="rect">
            <a:avLst/>
          </a:prstGeom>
        </p:spPr>
      </p:pic>
      <p:grpSp>
        <p:nvGrpSpPr>
          <p:cNvPr id="32" name="组合 48">
            <a:extLst>
              <a:ext uri="{FF2B5EF4-FFF2-40B4-BE49-F238E27FC236}">
                <a16:creationId xmlns:a16="http://schemas.microsoft.com/office/drawing/2014/main" id="{D027882C-2979-48DD-A058-D5ACBFA529EC}"/>
              </a:ext>
            </a:extLst>
          </p:cNvPr>
          <p:cNvGrpSpPr/>
          <p:nvPr/>
        </p:nvGrpSpPr>
        <p:grpSpPr>
          <a:xfrm>
            <a:off x="10131136" y="1576056"/>
            <a:ext cx="890551" cy="1446551"/>
            <a:chOff x="9842999" y="1868870"/>
            <a:chExt cx="890435" cy="1446886"/>
          </a:xfrm>
        </p:grpSpPr>
        <p:sp>
          <p:nvSpPr>
            <p:cNvPr id="37" name="文本框 117">
              <a:extLst>
                <a:ext uri="{FF2B5EF4-FFF2-40B4-BE49-F238E27FC236}">
                  <a16:creationId xmlns:a16="http://schemas.microsoft.com/office/drawing/2014/main" id="{6A721FF4-2E24-4AFA-9284-DED83E01FAEE}"/>
                </a:ext>
              </a:extLst>
            </p:cNvPr>
            <p:cNvSpPr txBox="1"/>
            <p:nvPr/>
          </p:nvSpPr>
          <p:spPr>
            <a:xfrm flipH="1">
              <a:off x="9909864" y="1868870"/>
              <a:ext cx="82357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01ACB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4" name="组合 32">
              <a:extLst>
                <a:ext uri="{FF2B5EF4-FFF2-40B4-BE49-F238E27FC236}">
                  <a16:creationId xmlns:a16="http://schemas.microsoft.com/office/drawing/2014/main" id="{B9BDC887-CF89-4534-8607-3BA5DF630D36}"/>
                </a:ext>
              </a:extLst>
            </p:cNvPr>
            <p:cNvGrpSpPr/>
            <p:nvPr/>
          </p:nvGrpSpPr>
          <p:grpSpPr>
            <a:xfrm flipH="1">
              <a:off x="9842999" y="2383662"/>
              <a:ext cx="163496" cy="163496"/>
              <a:chOff x="4746321" y="3768630"/>
              <a:chExt cx="422370" cy="422370"/>
            </a:xfrm>
          </p:grpSpPr>
          <p:sp>
            <p:nvSpPr>
              <p:cNvPr id="35" name="椭圆 33">
                <a:extLst>
                  <a:ext uri="{FF2B5EF4-FFF2-40B4-BE49-F238E27FC236}">
                    <a16:creationId xmlns:a16="http://schemas.microsoft.com/office/drawing/2014/main" id="{5E03DCAD-4AED-4300-8A86-CCA498AF0D39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任意多边形 34">
                <a:extLst>
                  <a:ext uri="{FF2B5EF4-FFF2-40B4-BE49-F238E27FC236}">
                    <a16:creationId xmlns:a16="http://schemas.microsoft.com/office/drawing/2014/main" id="{021CCCF5-EAD6-489A-98C0-AD0054A87714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9" name="图片 42">
            <a:extLst>
              <a:ext uri="{FF2B5EF4-FFF2-40B4-BE49-F238E27FC236}">
                <a16:creationId xmlns:a16="http://schemas.microsoft.com/office/drawing/2014/main" id="{75B2AABA-DD25-4D40-92E3-C5DC986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4535540"/>
            <a:ext cx="1720889" cy="133572"/>
          </a:xfrm>
          <a:prstGeom prst="rect">
            <a:avLst/>
          </a:prstGeom>
        </p:spPr>
      </p:pic>
      <p:pic>
        <p:nvPicPr>
          <p:cNvPr id="40" name="图片 43">
            <a:extLst>
              <a:ext uri="{FF2B5EF4-FFF2-40B4-BE49-F238E27FC236}">
                <a16:creationId xmlns:a16="http://schemas.microsoft.com/office/drawing/2014/main" id="{79062381-A00B-45EC-8945-550F0A3C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4535540"/>
            <a:ext cx="1720889" cy="133572"/>
          </a:xfrm>
          <a:prstGeom prst="rect">
            <a:avLst/>
          </a:prstGeom>
        </p:spPr>
      </p:pic>
      <p:grpSp>
        <p:nvGrpSpPr>
          <p:cNvPr id="41" name="组合 38">
            <a:extLst>
              <a:ext uri="{FF2B5EF4-FFF2-40B4-BE49-F238E27FC236}">
                <a16:creationId xmlns:a16="http://schemas.microsoft.com/office/drawing/2014/main" id="{990E5FFA-9F29-48F2-937B-719FE031A488}"/>
              </a:ext>
            </a:extLst>
          </p:cNvPr>
          <p:cNvGrpSpPr/>
          <p:nvPr/>
        </p:nvGrpSpPr>
        <p:grpSpPr>
          <a:xfrm>
            <a:off x="1687034" y="3971876"/>
            <a:ext cx="949134" cy="1446551"/>
            <a:chOff x="1399992" y="4265244"/>
            <a:chExt cx="949010" cy="1446886"/>
          </a:xfrm>
        </p:grpSpPr>
        <p:sp>
          <p:nvSpPr>
            <p:cNvPr id="46" name="文本框 137">
              <a:extLst>
                <a:ext uri="{FF2B5EF4-FFF2-40B4-BE49-F238E27FC236}">
                  <a16:creationId xmlns:a16="http://schemas.microsoft.com/office/drawing/2014/main" id="{E5BE430D-CF63-49CD-BC61-7622A18A8B75}"/>
                </a:ext>
              </a:extLst>
            </p:cNvPr>
            <p:cNvSpPr txBox="1"/>
            <p:nvPr/>
          </p:nvSpPr>
          <p:spPr>
            <a:xfrm>
              <a:off x="1399992" y="4265244"/>
              <a:ext cx="794526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组合 45">
              <a:extLst>
                <a:ext uri="{FF2B5EF4-FFF2-40B4-BE49-F238E27FC236}">
                  <a16:creationId xmlns:a16="http://schemas.microsoft.com/office/drawing/2014/main" id="{73631962-72F3-4BFF-A356-036ED349B1D3}"/>
                </a:ext>
              </a:extLst>
            </p:cNvPr>
            <p:cNvGrpSpPr/>
            <p:nvPr/>
          </p:nvGrpSpPr>
          <p:grpSpPr>
            <a:xfrm>
              <a:off x="2185506" y="4748974"/>
              <a:ext cx="163496" cy="163496"/>
              <a:chOff x="4746321" y="3768630"/>
              <a:chExt cx="422370" cy="422370"/>
            </a:xfrm>
          </p:grpSpPr>
          <p:sp>
            <p:nvSpPr>
              <p:cNvPr id="44" name="椭圆 49">
                <a:extLst>
                  <a:ext uri="{FF2B5EF4-FFF2-40B4-BE49-F238E27FC236}">
                    <a16:creationId xmlns:a16="http://schemas.microsoft.com/office/drawing/2014/main" id="{B589B125-9D13-4ECC-A786-1A466ABB907B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50">
                <a:extLst>
                  <a:ext uri="{FF2B5EF4-FFF2-40B4-BE49-F238E27FC236}">
                    <a16:creationId xmlns:a16="http://schemas.microsoft.com/office/drawing/2014/main" id="{FDA150B3-BBD1-4B57-99D6-487D7E2B88E9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8" name="图片 62">
            <a:extLst>
              <a:ext uri="{FF2B5EF4-FFF2-40B4-BE49-F238E27FC236}">
                <a16:creationId xmlns:a16="http://schemas.microsoft.com/office/drawing/2014/main" id="{66E898B8-9BB1-422A-881E-E40A09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4535540"/>
            <a:ext cx="1720889" cy="133572"/>
          </a:xfrm>
          <a:prstGeom prst="rect">
            <a:avLst/>
          </a:prstGeom>
        </p:spPr>
      </p:pic>
      <p:pic>
        <p:nvPicPr>
          <p:cNvPr id="49" name="图片 63">
            <a:extLst>
              <a:ext uri="{FF2B5EF4-FFF2-40B4-BE49-F238E27FC236}">
                <a16:creationId xmlns:a16="http://schemas.microsoft.com/office/drawing/2014/main" id="{8E5079C3-B64A-42F0-984B-97149CB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4535540"/>
            <a:ext cx="1720889" cy="133572"/>
          </a:xfrm>
          <a:prstGeom prst="rect">
            <a:avLst/>
          </a:prstGeom>
        </p:spPr>
      </p:pic>
      <p:grpSp>
        <p:nvGrpSpPr>
          <p:cNvPr id="50" name="组合 58">
            <a:extLst>
              <a:ext uri="{FF2B5EF4-FFF2-40B4-BE49-F238E27FC236}">
                <a16:creationId xmlns:a16="http://schemas.microsoft.com/office/drawing/2014/main" id="{32D3A282-C816-4A06-9BFC-20DD8AB93285}"/>
              </a:ext>
            </a:extLst>
          </p:cNvPr>
          <p:cNvGrpSpPr/>
          <p:nvPr/>
        </p:nvGrpSpPr>
        <p:grpSpPr>
          <a:xfrm>
            <a:off x="10131139" y="3933013"/>
            <a:ext cx="1003544" cy="1446551"/>
            <a:chOff x="9842999" y="4226372"/>
            <a:chExt cx="1003413" cy="1446886"/>
          </a:xfrm>
        </p:grpSpPr>
        <p:sp>
          <p:nvSpPr>
            <p:cNvPr id="55" name="文本框 175">
              <a:extLst>
                <a:ext uri="{FF2B5EF4-FFF2-40B4-BE49-F238E27FC236}">
                  <a16:creationId xmlns:a16="http://schemas.microsoft.com/office/drawing/2014/main" id="{8AAD948C-6B1E-43D2-B516-BEFA06FDF938}"/>
                </a:ext>
              </a:extLst>
            </p:cNvPr>
            <p:cNvSpPr txBox="1"/>
            <p:nvPr/>
          </p:nvSpPr>
          <p:spPr>
            <a:xfrm flipH="1">
              <a:off x="9940972" y="4226372"/>
              <a:ext cx="90544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组合 65">
              <a:extLst>
                <a:ext uri="{FF2B5EF4-FFF2-40B4-BE49-F238E27FC236}">
                  <a16:creationId xmlns:a16="http://schemas.microsoft.com/office/drawing/2014/main" id="{18D53CD8-61E1-4101-BFDB-6BE06AD100EF}"/>
                </a:ext>
              </a:extLst>
            </p:cNvPr>
            <p:cNvGrpSpPr/>
            <p:nvPr/>
          </p:nvGrpSpPr>
          <p:grpSpPr>
            <a:xfrm flipH="1">
              <a:off x="9842999" y="4748974"/>
              <a:ext cx="163496" cy="163496"/>
              <a:chOff x="4746321" y="3768630"/>
              <a:chExt cx="422370" cy="422370"/>
            </a:xfrm>
          </p:grpSpPr>
          <p:sp>
            <p:nvSpPr>
              <p:cNvPr id="53" name="椭圆 69">
                <a:extLst>
                  <a:ext uri="{FF2B5EF4-FFF2-40B4-BE49-F238E27FC236}">
                    <a16:creationId xmlns:a16="http://schemas.microsoft.com/office/drawing/2014/main" id="{F7E357A9-F4A7-4BC7-9B0C-D43C4EB6DFD5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98073E0E-3DF8-4241-B615-7448BCCEE3BA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7" name="组合 16">
            <a:extLst>
              <a:ext uri="{FF2B5EF4-FFF2-40B4-BE49-F238E27FC236}">
                <a16:creationId xmlns:a16="http://schemas.microsoft.com/office/drawing/2014/main" id="{1406E0EF-8ABA-447B-9337-019B83BAB1F7}"/>
              </a:ext>
            </a:extLst>
          </p:cNvPr>
          <p:cNvGrpSpPr/>
          <p:nvPr/>
        </p:nvGrpSpPr>
        <p:grpSpPr>
          <a:xfrm>
            <a:off x="4821954" y="1377201"/>
            <a:ext cx="1080000" cy="1080000"/>
            <a:chOff x="4262365" y="1614960"/>
            <a:chExt cx="1650206" cy="1700798"/>
          </a:xfrm>
        </p:grpSpPr>
        <p:sp>
          <p:nvSpPr>
            <p:cNvPr id="58" name="椭圆 3">
              <a:extLst>
                <a:ext uri="{FF2B5EF4-FFF2-40B4-BE49-F238E27FC236}">
                  <a16:creationId xmlns:a16="http://schemas.microsoft.com/office/drawing/2014/main" id="{1A27EF9E-1DEF-4E30-9DCE-037861F3E08C}"/>
                </a:ext>
              </a:extLst>
            </p:cNvPr>
            <p:cNvSpPr/>
            <p:nvPr/>
          </p:nvSpPr>
          <p:spPr>
            <a:xfrm>
              <a:off x="4409213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4">
              <a:extLst>
                <a:ext uri="{FF2B5EF4-FFF2-40B4-BE49-F238E27FC236}">
                  <a16:creationId xmlns:a16="http://schemas.microsoft.com/office/drawing/2014/main" id="{A4D9A8C7-41B0-4593-BCAC-B030B25797B4}"/>
                </a:ext>
              </a:extLst>
            </p:cNvPr>
            <p:cNvSpPr/>
            <p:nvPr/>
          </p:nvSpPr>
          <p:spPr>
            <a:xfrm>
              <a:off x="4262365" y="1724547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">
              <a:extLst>
                <a:ext uri="{FF2B5EF4-FFF2-40B4-BE49-F238E27FC236}">
                  <a16:creationId xmlns:a16="http://schemas.microsoft.com/office/drawing/2014/main" id="{EFF4406A-F8FF-456C-ACC4-BA8DE514F2FD}"/>
                </a:ext>
              </a:extLst>
            </p:cNvPr>
            <p:cNvSpPr/>
            <p:nvPr/>
          </p:nvSpPr>
          <p:spPr>
            <a:xfrm>
              <a:off x="4262365" y="1724547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">
              <a:extLst>
                <a:ext uri="{FF2B5EF4-FFF2-40B4-BE49-F238E27FC236}">
                  <a16:creationId xmlns:a16="http://schemas.microsoft.com/office/drawing/2014/main" id="{9D843134-CCD5-43F1-9D70-94C3968B6565}"/>
                </a:ext>
              </a:extLst>
            </p:cNvPr>
            <p:cNvSpPr/>
            <p:nvPr/>
          </p:nvSpPr>
          <p:spPr>
            <a:xfrm>
              <a:off x="4354487" y="1614960"/>
              <a:ext cx="657526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7">
              <a:extLst>
                <a:ext uri="{FF2B5EF4-FFF2-40B4-BE49-F238E27FC236}">
                  <a16:creationId xmlns:a16="http://schemas.microsoft.com/office/drawing/2014/main" id="{8EA7E1E7-5166-4F1F-91A8-F6306E4B3320}"/>
                </a:ext>
              </a:extLst>
            </p:cNvPr>
            <p:cNvSpPr/>
            <p:nvPr/>
          </p:nvSpPr>
          <p:spPr>
            <a:xfrm rot="19629600">
              <a:off x="5011168" y="2844349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21">
            <a:extLst>
              <a:ext uri="{FF2B5EF4-FFF2-40B4-BE49-F238E27FC236}">
                <a16:creationId xmlns:a16="http://schemas.microsoft.com/office/drawing/2014/main" id="{D7515EAC-C47A-41EC-889E-5FF7D0716E1A}"/>
              </a:ext>
            </a:extLst>
          </p:cNvPr>
          <p:cNvGrpSpPr/>
          <p:nvPr/>
        </p:nvGrpSpPr>
        <p:grpSpPr>
          <a:xfrm>
            <a:off x="6736947" y="1438163"/>
            <a:ext cx="1080000" cy="1080000"/>
            <a:chOff x="4744103" y="765856"/>
            <a:chExt cx="2210055" cy="2277812"/>
          </a:xfrm>
        </p:grpSpPr>
        <p:sp>
          <p:nvSpPr>
            <p:cNvPr id="75" name="椭圆 22">
              <a:extLst>
                <a:ext uri="{FF2B5EF4-FFF2-40B4-BE49-F238E27FC236}">
                  <a16:creationId xmlns:a16="http://schemas.microsoft.com/office/drawing/2014/main" id="{F1C94CF4-353A-42AC-B78B-DC39F5BCE633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01D7ED"/>
                </a:gs>
                <a:gs pos="91000">
                  <a:srgbClr val="01ACBE"/>
                </a:gs>
                <a:gs pos="0">
                  <a:srgbClr val="01839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23">
              <a:extLst>
                <a:ext uri="{FF2B5EF4-FFF2-40B4-BE49-F238E27FC236}">
                  <a16:creationId xmlns:a16="http://schemas.microsoft.com/office/drawing/2014/main" id="{4EBE11C0-BCC9-417F-AB54-FED3F5E5D35C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任意多边形 24">
              <a:extLst>
                <a:ext uri="{FF2B5EF4-FFF2-40B4-BE49-F238E27FC236}">
                  <a16:creationId xmlns:a16="http://schemas.microsoft.com/office/drawing/2014/main" id="{63F5C961-1781-44B4-BBA7-278A3CC641E3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25">
              <a:extLst>
                <a:ext uri="{FF2B5EF4-FFF2-40B4-BE49-F238E27FC236}">
                  <a16:creationId xmlns:a16="http://schemas.microsoft.com/office/drawing/2014/main" id="{84C7FA40-AC4F-4994-8BAB-4557A8E1BC52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26">
              <a:extLst>
                <a:ext uri="{FF2B5EF4-FFF2-40B4-BE49-F238E27FC236}">
                  <a16:creationId xmlns:a16="http://schemas.microsoft.com/office/drawing/2014/main" id="{B19808FD-FEA1-4A03-AF6F-6201196AF6B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41">
            <a:extLst>
              <a:ext uri="{FF2B5EF4-FFF2-40B4-BE49-F238E27FC236}">
                <a16:creationId xmlns:a16="http://schemas.microsoft.com/office/drawing/2014/main" id="{87075CDF-E453-49DE-969D-732B8B8E7296}"/>
              </a:ext>
            </a:extLst>
          </p:cNvPr>
          <p:cNvGrpSpPr/>
          <p:nvPr/>
        </p:nvGrpSpPr>
        <p:grpSpPr>
          <a:xfrm>
            <a:off x="4747942" y="3873449"/>
            <a:ext cx="1080000" cy="1080000"/>
            <a:chOff x="4744103" y="765856"/>
            <a:chExt cx="2210055" cy="2277812"/>
          </a:xfrm>
        </p:grpSpPr>
        <p:sp>
          <p:nvSpPr>
            <p:cNvPr id="88" name="椭圆 53">
              <a:extLst>
                <a:ext uri="{FF2B5EF4-FFF2-40B4-BE49-F238E27FC236}">
                  <a16:creationId xmlns:a16="http://schemas.microsoft.com/office/drawing/2014/main" id="{33E337F2-9B9E-48F3-9E8A-30AFE42E9668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F0A2A2"/>
                </a:gs>
                <a:gs pos="87000">
                  <a:srgbClr val="E87071"/>
                </a:gs>
                <a:gs pos="0">
                  <a:srgbClr val="E1434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54">
              <a:extLst>
                <a:ext uri="{FF2B5EF4-FFF2-40B4-BE49-F238E27FC236}">
                  <a16:creationId xmlns:a16="http://schemas.microsoft.com/office/drawing/2014/main" id="{5A7B3FED-7A82-4DF6-8125-6C6E0452EC1E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55">
              <a:extLst>
                <a:ext uri="{FF2B5EF4-FFF2-40B4-BE49-F238E27FC236}">
                  <a16:creationId xmlns:a16="http://schemas.microsoft.com/office/drawing/2014/main" id="{857BFB35-976F-4E34-98C8-8EB74A8D7DF7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1" name="椭圆 56">
              <a:extLst>
                <a:ext uri="{FF2B5EF4-FFF2-40B4-BE49-F238E27FC236}">
                  <a16:creationId xmlns:a16="http://schemas.microsoft.com/office/drawing/2014/main" id="{394D2F21-530D-42D8-9F3C-F550111833B4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57">
              <a:extLst>
                <a:ext uri="{FF2B5EF4-FFF2-40B4-BE49-F238E27FC236}">
                  <a16:creationId xmlns:a16="http://schemas.microsoft.com/office/drawing/2014/main" id="{C99D1894-4112-4556-944E-EEE71D8900C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61">
            <a:extLst>
              <a:ext uri="{FF2B5EF4-FFF2-40B4-BE49-F238E27FC236}">
                <a16:creationId xmlns:a16="http://schemas.microsoft.com/office/drawing/2014/main" id="{21F034DF-5F8F-4649-86CB-4CFFEAD25B2F}"/>
              </a:ext>
            </a:extLst>
          </p:cNvPr>
          <p:cNvGrpSpPr/>
          <p:nvPr/>
        </p:nvGrpSpPr>
        <p:grpSpPr>
          <a:xfrm>
            <a:off x="6736947" y="3834081"/>
            <a:ext cx="1080000" cy="1080000"/>
            <a:chOff x="4744103" y="765856"/>
            <a:chExt cx="2210055" cy="2277812"/>
          </a:xfrm>
        </p:grpSpPr>
        <p:sp>
          <p:nvSpPr>
            <p:cNvPr id="102" name="椭圆 73">
              <a:extLst>
                <a:ext uri="{FF2B5EF4-FFF2-40B4-BE49-F238E27FC236}">
                  <a16:creationId xmlns:a16="http://schemas.microsoft.com/office/drawing/2014/main" id="{650701C7-5C8D-4536-B852-3ED61AD4A8CC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A46EBA"/>
                </a:gs>
                <a:gs pos="87000">
                  <a:srgbClr val="663A77"/>
                </a:gs>
                <a:gs pos="0">
                  <a:srgbClr val="522E6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74">
              <a:extLst>
                <a:ext uri="{FF2B5EF4-FFF2-40B4-BE49-F238E27FC236}">
                  <a16:creationId xmlns:a16="http://schemas.microsoft.com/office/drawing/2014/main" id="{1C7FBE03-A8B1-4C6A-A0D6-2B130E5967EF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75">
              <a:extLst>
                <a:ext uri="{FF2B5EF4-FFF2-40B4-BE49-F238E27FC236}">
                  <a16:creationId xmlns:a16="http://schemas.microsoft.com/office/drawing/2014/main" id="{69ACE610-CAF9-4882-9A90-EC484EB5321F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76">
              <a:extLst>
                <a:ext uri="{FF2B5EF4-FFF2-40B4-BE49-F238E27FC236}">
                  <a16:creationId xmlns:a16="http://schemas.microsoft.com/office/drawing/2014/main" id="{85127579-B911-44F8-98E0-568B11E6AA9F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77">
              <a:extLst>
                <a:ext uri="{FF2B5EF4-FFF2-40B4-BE49-F238E27FC236}">
                  <a16:creationId xmlns:a16="http://schemas.microsoft.com/office/drawing/2014/main" id="{0D2D38F3-A3A0-410E-9834-834BC8D3CF8B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1148D85-3AE0-45E1-BACE-5EC8C9F20465}"/>
              </a:ext>
            </a:extLst>
          </p:cNvPr>
          <p:cNvSpPr/>
          <p:nvPr/>
        </p:nvSpPr>
        <p:spPr>
          <a:xfrm>
            <a:off x="209265" y="1910030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99902FF-9FBC-4596-ABF9-9032A1F533CF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21B712DC-1AFD-44AB-B4F5-45000ED24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BD3E07F1-2042-4644-9A57-C5B9D88F276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7A268-8D36-4F4D-8C8D-76CF0B93B83B}"/>
              </a:ext>
            </a:extLst>
          </p:cNvPr>
          <p:cNvSpPr/>
          <p:nvPr/>
        </p:nvSpPr>
        <p:spPr>
          <a:xfrm>
            <a:off x="3049914" y="1776787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413F838-CCEF-4A43-8DF4-84242F834455}"/>
              </a:ext>
            </a:extLst>
          </p:cNvPr>
          <p:cNvSpPr/>
          <p:nvPr/>
        </p:nvSpPr>
        <p:spPr>
          <a:xfrm>
            <a:off x="3040090" y="4125744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767AE79-53C3-40B3-87D1-414735D22E60}"/>
              </a:ext>
            </a:extLst>
          </p:cNvPr>
          <p:cNvSpPr/>
          <p:nvPr/>
        </p:nvSpPr>
        <p:spPr>
          <a:xfrm>
            <a:off x="7995496" y="1765431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EE73BD9-5E9B-4304-B9F7-5801792A02E1}"/>
              </a:ext>
            </a:extLst>
          </p:cNvPr>
          <p:cNvSpPr/>
          <p:nvPr/>
        </p:nvSpPr>
        <p:spPr>
          <a:xfrm>
            <a:off x="7972246" y="4055878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5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7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1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950"/>
                            </p:stCondLst>
                            <p:childTnLst>
                              <p:par>
                                <p:cTn id="1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450"/>
                            </p:stCondLst>
                            <p:childTnLst>
                              <p:par>
                                <p:cTn id="1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950"/>
                            </p:stCondLst>
                            <p:childTnLst>
                              <p:par>
                                <p:cTn id="1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4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9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4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9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07" grpId="0"/>
      <p:bldP spid="108" grpId="0"/>
      <p:bldP spid="8" grpId="0"/>
      <p:bldP spid="110" grpId="0"/>
      <p:bldP spid="111" grpId="0"/>
      <p:bldP spid="1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1272284" y="1462043"/>
            <a:ext cx="1567674" cy="2692090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242007" y="1450497"/>
            <a:ext cx="1567673" cy="2692090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10150392" y="1450497"/>
            <a:ext cx="1348198" cy="2692090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7332428" y="1450497"/>
            <a:ext cx="1569415" cy="2692090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50392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2284" y="1691968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242007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207" name="组合 206"/>
          <p:cNvGrpSpPr/>
          <p:nvPr/>
        </p:nvGrpSpPr>
        <p:grpSpPr>
          <a:xfrm>
            <a:off x="4874355" y="3431413"/>
            <a:ext cx="515590" cy="606167"/>
            <a:chOff x="8418513" y="4619626"/>
            <a:chExt cx="469900" cy="552450"/>
          </a:xfrm>
        </p:grpSpPr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8520113" y="4921251"/>
              <a:ext cx="52388" cy="85725"/>
            </a:xfrm>
            <a:custGeom>
              <a:avLst/>
              <a:gdLst>
                <a:gd name="T0" fmla="*/ 15 w 33"/>
                <a:gd name="T1" fmla="*/ 5 h 54"/>
                <a:gd name="T2" fmla="*/ 12 w 33"/>
                <a:gd name="T3" fmla="*/ 6 h 54"/>
                <a:gd name="T4" fmla="*/ 8 w 33"/>
                <a:gd name="T5" fmla="*/ 8 h 54"/>
                <a:gd name="T6" fmla="*/ 6 w 33"/>
                <a:gd name="T7" fmla="*/ 12 h 54"/>
                <a:gd name="T8" fmla="*/ 5 w 33"/>
                <a:gd name="T9" fmla="*/ 16 h 54"/>
                <a:gd name="T10" fmla="*/ 5 w 33"/>
                <a:gd name="T11" fmla="*/ 48 h 54"/>
                <a:gd name="T12" fmla="*/ 28 w 33"/>
                <a:gd name="T13" fmla="*/ 48 h 54"/>
                <a:gd name="T14" fmla="*/ 28 w 33"/>
                <a:gd name="T15" fmla="*/ 16 h 54"/>
                <a:gd name="T16" fmla="*/ 27 w 33"/>
                <a:gd name="T17" fmla="*/ 12 h 54"/>
                <a:gd name="T18" fmla="*/ 25 w 33"/>
                <a:gd name="T19" fmla="*/ 8 h 54"/>
                <a:gd name="T20" fmla="*/ 21 w 33"/>
                <a:gd name="T21" fmla="*/ 6 h 54"/>
                <a:gd name="T22" fmla="*/ 17 w 33"/>
                <a:gd name="T23" fmla="*/ 5 h 54"/>
                <a:gd name="T24" fmla="*/ 15 w 33"/>
                <a:gd name="T25" fmla="*/ 5 h 54"/>
                <a:gd name="T26" fmla="*/ 15 w 33"/>
                <a:gd name="T27" fmla="*/ 0 h 54"/>
                <a:gd name="T28" fmla="*/ 17 w 33"/>
                <a:gd name="T29" fmla="*/ 0 h 54"/>
                <a:gd name="T30" fmla="*/ 22 w 33"/>
                <a:gd name="T31" fmla="*/ 0 h 54"/>
                <a:gd name="T32" fmla="*/ 27 w 33"/>
                <a:gd name="T33" fmla="*/ 2 h 54"/>
                <a:gd name="T34" fmla="*/ 30 w 33"/>
                <a:gd name="T35" fmla="*/ 6 h 54"/>
                <a:gd name="T36" fmla="*/ 32 w 33"/>
                <a:gd name="T37" fmla="*/ 11 h 54"/>
                <a:gd name="T38" fmla="*/ 33 w 33"/>
                <a:gd name="T39" fmla="*/ 16 h 54"/>
                <a:gd name="T40" fmla="*/ 33 w 33"/>
                <a:gd name="T41" fmla="*/ 54 h 54"/>
                <a:gd name="T42" fmla="*/ 0 w 33"/>
                <a:gd name="T43" fmla="*/ 54 h 54"/>
                <a:gd name="T44" fmla="*/ 0 w 33"/>
                <a:gd name="T45" fmla="*/ 16 h 54"/>
                <a:gd name="T46" fmla="*/ 0 w 33"/>
                <a:gd name="T47" fmla="*/ 11 h 54"/>
                <a:gd name="T48" fmla="*/ 2 w 33"/>
                <a:gd name="T49" fmla="*/ 6 h 54"/>
                <a:gd name="T50" fmla="*/ 6 w 33"/>
                <a:gd name="T51" fmla="*/ 2 h 54"/>
                <a:gd name="T52" fmla="*/ 11 w 33"/>
                <a:gd name="T53" fmla="*/ 0 h 54"/>
                <a:gd name="T54" fmla="*/ 15 w 33"/>
                <a:gd name="T5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4">
                  <a:moveTo>
                    <a:pt x="15" y="5"/>
                  </a:moveTo>
                  <a:lnTo>
                    <a:pt x="12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5" y="16"/>
                  </a:lnTo>
                  <a:lnTo>
                    <a:pt x="5" y="48"/>
                  </a:lnTo>
                  <a:lnTo>
                    <a:pt x="28" y="48"/>
                  </a:lnTo>
                  <a:lnTo>
                    <a:pt x="28" y="16"/>
                  </a:lnTo>
                  <a:lnTo>
                    <a:pt x="27" y="12"/>
                  </a:lnTo>
                  <a:lnTo>
                    <a:pt x="25" y="8"/>
                  </a:lnTo>
                  <a:lnTo>
                    <a:pt x="21" y="6"/>
                  </a:lnTo>
                  <a:lnTo>
                    <a:pt x="17" y="5"/>
                  </a:lnTo>
                  <a:lnTo>
                    <a:pt x="15" y="5"/>
                  </a:lnTo>
                  <a:close/>
                  <a:moveTo>
                    <a:pt x="15" y="0"/>
                  </a:moveTo>
                  <a:lnTo>
                    <a:pt x="17" y="0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0" y="6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3" y="54"/>
                  </a:lnTo>
                  <a:lnTo>
                    <a:pt x="0" y="5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6"/>
                  </a:lnTo>
                  <a:lnTo>
                    <a:pt x="6" y="2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8589963" y="4883151"/>
              <a:ext cx="55563" cy="123825"/>
            </a:xfrm>
            <a:custGeom>
              <a:avLst/>
              <a:gdLst>
                <a:gd name="T0" fmla="*/ 16 w 35"/>
                <a:gd name="T1" fmla="*/ 6 h 78"/>
                <a:gd name="T2" fmla="*/ 12 w 35"/>
                <a:gd name="T3" fmla="*/ 7 h 78"/>
                <a:gd name="T4" fmla="*/ 9 w 35"/>
                <a:gd name="T5" fmla="*/ 10 h 78"/>
                <a:gd name="T6" fmla="*/ 7 w 35"/>
                <a:gd name="T7" fmla="*/ 13 h 78"/>
                <a:gd name="T8" fmla="*/ 7 w 35"/>
                <a:gd name="T9" fmla="*/ 16 h 78"/>
                <a:gd name="T10" fmla="*/ 7 w 35"/>
                <a:gd name="T11" fmla="*/ 72 h 78"/>
                <a:gd name="T12" fmla="*/ 28 w 35"/>
                <a:gd name="T13" fmla="*/ 72 h 78"/>
                <a:gd name="T14" fmla="*/ 28 w 35"/>
                <a:gd name="T15" fmla="*/ 16 h 78"/>
                <a:gd name="T16" fmla="*/ 27 w 35"/>
                <a:gd name="T17" fmla="*/ 13 h 78"/>
                <a:gd name="T18" fmla="*/ 25 w 35"/>
                <a:gd name="T19" fmla="*/ 10 h 78"/>
                <a:gd name="T20" fmla="*/ 22 w 35"/>
                <a:gd name="T21" fmla="*/ 7 h 78"/>
                <a:gd name="T22" fmla="*/ 19 w 35"/>
                <a:gd name="T23" fmla="*/ 6 h 78"/>
                <a:gd name="T24" fmla="*/ 16 w 35"/>
                <a:gd name="T25" fmla="*/ 6 h 78"/>
                <a:gd name="T26" fmla="*/ 16 w 35"/>
                <a:gd name="T27" fmla="*/ 0 h 78"/>
                <a:gd name="T28" fmla="*/ 19 w 35"/>
                <a:gd name="T29" fmla="*/ 0 h 78"/>
                <a:gd name="T30" fmla="*/ 23 w 35"/>
                <a:gd name="T31" fmla="*/ 1 h 78"/>
                <a:gd name="T32" fmla="*/ 28 w 35"/>
                <a:gd name="T33" fmla="*/ 3 h 78"/>
                <a:gd name="T34" fmla="*/ 32 w 35"/>
                <a:gd name="T35" fmla="*/ 7 h 78"/>
                <a:gd name="T36" fmla="*/ 34 w 35"/>
                <a:gd name="T37" fmla="*/ 12 h 78"/>
                <a:gd name="T38" fmla="*/ 35 w 35"/>
                <a:gd name="T39" fmla="*/ 16 h 78"/>
                <a:gd name="T40" fmla="*/ 35 w 35"/>
                <a:gd name="T41" fmla="*/ 78 h 78"/>
                <a:gd name="T42" fmla="*/ 0 w 35"/>
                <a:gd name="T43" fmla="*/ 78 h 78"/>
                <a:gd name="T44" fmla="*/ 0 w 35"/>
                <a:gd name="T45" fmla="*/ 16 h 78"/>
                <a:gd name="T46" fmla="*/ 1 w 35"/>
                <a:gd name="T47" fmla="*/ 12 h 78"/>
                <a:gd name="T48" fmla="*/ 3 w 35"/>
                <a:gd name="T49" fmla="*/ 7 h 78"/>
                <a:gd name="T50" fmla="*/ 7 w 35"/>
                <a:gd name="T51" fmla="*/ 3 h 78"/>
                <a:gd name="T52" fmla="*/ 11 w 35"/>
                <a:gd name="T53" fmla="*/ 1 h 78"/>
                <a:gd name="T54" fmla="*/ 16 w 35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78">
                  <a:moveTo>
                    <a:pt x="16" y="6"/>
                  </a:moveTo>
                  <a:lnTo>
                    <a:pt x="12" y="7"/>
                  </a:lnTo>
                  <a:lnTo>
                    <a:pt x="9" y="10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7" y="72"/>
                  </a:lnTo>
                  <a:lnTo>
                    <a:pt x="28" y="72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6" y="6"/>
                  </a:lnTo>
                  <a:close/>
                  <a:moveTo>
                    <a:pt x="16" y="0"/>
                  </a:moveTo>
                  <a:lnTo>
                    <a:pt x="19" y="0"/>
                  </a:lnTo>
                  <a:lnTo>
                    <a:pt x="23" y="1"/>
                  </a:lnTo>
                  <a:lnTo>
                    <a:pt x="28" y="3"/>
                  </a:lnTo>
                  <a:lnTo>
                    <a:pt x="32" y="7"/>
                  </a:lnTo>
                  <a:lnTo>
                    <a:pt x="34" y="12"/>
                  </a:lnTo>
                  <a:lnTo>
                    <a:pt x="35" y="16"/>
                  </a:lnTo>
                  <a:lnTo>
                    <a:pt x="35" y="78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3" y="7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8662988" y="4846638"/>
              <a:ext cx="52388" cy="160338"/>
            </a:xfrm>
            <a:custGeom>
              <a:avLst/>
              <a:gdLst>
                <a:gd name="T0" fmla="*/ 16 w 33"/>
                <a:gd name="T1" fmla="*/ 7 h 101"/>
                <a:gd name="T2" fmla="*/ 12 w 33"/>
                <a:gd name="T3" fmla="*/ 8 h 101"/>
                <a:gd name="T4" fmla="*/ 8 w 33"/>
                <a:gd name="T5" fmla="*/ 10 h 101"/>
                <a:gd name="T6" fmla="*/ 6 w 33"/>
                <a:gd name="T7" fmla="*/ 13 h 101"/>
                <a:gd name="T8" fmla="*/ 5 w 33"/>
                <a:gd name="T9" fmla="*/ 16 h 101"/>
                <a:gd name="T10" fmla="*/ 5 w 33"/>
                <a:gd name="T11" fmla="*/ 95 h 101"/>
                <a:gd name="T12" fmla="*/ 28 w 33"/>
                <a:gd name="T13" fmla="*/ 95 h 101"/>
                <a:gd name="T14" fmla="*/ 28 w 33"/>
                <a:gd name="T15" fmla="*/ 16 h 101"/>
                <a:gd name="T16" fmla="*/ 27 w 33"/>
                <a:gd name="T17" fmla="*/ 13 h 101"/>
                <a:gd name="T18" fmla="*/ 25 w 33"/>
                <a:gd name="T19" fmla="*/ 10 h 101"/>
                <a:gd name="T20" fmla="*/ 21 w 33"/>
                <a:gd name="T21" fmla="*/ 8 h 101"/>
                <a:gd name="T22" fmla="*/ 17 w 33"/>
                <a:gd name="T23" fmla="*/ 7 h 101"/>
                <a:gd name="T24" fmla="*/ 16 w 33"/>
                <a:gd name="T25" fmla="*/ 7 h 101"/>
                <a:gd name="T26" fmla="*/ 16 w 33"/>
                <a:gd name="T27" fmla="*/ 0 h 101"/>
                <a:gd name="T28" fmla="*/ 17 w 33"/>
                <a:gd name="T29" fmla="*/ 0 h 101"/>
                <a:gd name="T30" fmla="*/ 23 w 33"/>
                <a:gd name="T31" fmla="*/ 1 h 101"/>
                <a:gd name="T32" fmla="*/ 27 w 33"/>
                <a:gd name="T33" fmla="*/ 3 h 101"/>
                <a:gd name="T34" fmla="*/ 30 w 33"/>
                <a:gd name="T35" fmla="*/ 8 h 101"/>
                <a:gd name="T36" fmla="*/ 32 w 33"/>
                <a:gd name="T37" fmla="*/ 12 h 101"/>
                <a:gd name="T38" fmla="*/ 33 w 33"/>
                <a:gd name="T39" fmla="*/ 16 h 101"/>
                <a:gd name="T40" fmla="*/ 33 w 33"/>
                <a:gd name="T41" fmla="*/ 101 h 101"/>
                <a:gd name="T42" fmla="*/ 0 w 33"/>
                <a:gd name="T43" fmla="*/ 101 h 101"/>
                <a:gd name="T44" fmla="*/ 0 w 33"/>
                <a:gd name="T45" fmla="*/ 16 h 101"/>
                <a:gd name="T46" fmla="*/ 0 w 33"/>
                <a:gd name="T47" fmla="*/ 12 h 101"/>
                <a:gd name="T48" fmla="*/ 2 w 33"/>
                <a:gd name="T49" fmla="*/ 8 h 101"/>
                <a:gd name="T50" fmla="*/ 6 w 33"/>
                <a:gd name="T51" fmla="*/ 3 h 101"/>
                <a:gd name="T52" fmla="*/ 11 w 33"/>
                <a:gd name="T53" fmla="*/ 1 h 101"/>
                <a:gd name="T54" fmla="*/ 16 w 33"/>
                <a:gd name="T5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101">
                  <a:moveTo>
                    <a:pt x="16" y="7"/>
                  </a:moveTo>
                  <a:lnTo>
                    <a:pt x="12" y="8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5" y="16"/>
                  </a:lnTo>
                  <a:lnTo>
                    <a:pt x="5" y="95"/>
                  </a:lnTo>
                  <a:lnTo>
                    <a:pt x="28" y="95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1" y="8"/>
                  </a:lnTo>
                  <a:lnTo>
                    <a:pt x="17" y="7"/>
                  </a:lnTo>
                  <a:lnTo>
                    <a:pt x="16" y="7"/>
                  </a:lnTo>
                  <a:close/>
                  <a:moveTo>
                    <a:pt x="16" y="0"/>
                  </a:moveTo>
                  <a:lnTo>
                    <a:pt x="17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3" y="101"/>
                  </a:lnTo>
                  <a:lnTo>
                    <a:pt x="0" y="10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732838" y="4810126"/>
              <a:ext cx="55563" cy="196850"/>
            </a:xfrm>
            <a:custGeom>
              <a:avLst/>
              <a:gdLst>
                <a:gd name="T0" fmla="*/ 17 w 35"/>
                <a:gd name="T1" fmla="*/ 6 h 124"/>
                <a:gd name="T2" fmla="*/ 12 w 35"/>
                <a:gd name="T3" fmla="*/ 7 h 124"/>
                <a:gd name="T4" fmla="*/ 9 w 35"/>
                <a:gd name="T5" fmla="*/ 9 h 124"/>
                <a:gd name="T6" fmla="*/ 7 w 35"/>
                <a:gd name="T7" fmla="*/ 12 h 124"/>
                <a:gd name="T8" fmla="*/ 7 w 35"/>
                <a:gd name="T9" fmla="*/ 17 h 124"/>
                <a:gd name="T10" fmla="*/ 7 w 35"/>
                <a:gd name="T11" fmla="*/ 118 h 124"/>
                <a:gd name="T12" fmla="*/ 28 w 35"/>
                <a:gd name="T13" fmla="*/ 118 h 124"/>
                <a:gd name="T14" fmla="*/ 28 w 35"/>
                <a:gd name="T15" fmla="*/ 17 h 124"/>
                <a:gd name="T16" fmla="*/ 27 w 35"/>
                <a:gd name="T17" fmla="*/ 12 h 124"/>
                <a:gd name="T18" fmla="*/ 25 w 35"/>
                <a:gd name="T19" fmla="*/ 9 h 124"/>
                <a:gd name="T20" fmla="*/ 22 w 35"/>
                <a:gd name="T21" fmla="*/ 7 h 124"/>
                <a:gd name="T22" fmla="*/ 19 w 35"/>
                <a:gd name="T23" fmla="*/ 6 h 124"/>
                <a:gd name="T24" fmla="*/ 17 w 35"/>
                <a:gd name="T25" fmla="*/ 6 h 124"/>
                <a:gd name="T26" fmla="*/ 17 w 35"/>
                <a:gd name="T27" fmla="*/ 0 h 124"/>
                <a:gd name="T28" fmla="*/ 19 w 35"/>
                <a:gd name="T29" fmla="*/ 0 h 124"/>
                <a:gd name="T30" fmla="*/ 24 w 35"/>
                <a:gd name="T31" fmla="*/ 0 h 124"/>
                <a:gd name="T32" fmla="*/ 28 w 35"/>
                <a:gd name="T33" fmla="*/ 2 h 124"/>
                <a:gd name="T34" fmla="*/ 32 w 35"/>
                <a:gd name="T35" fmla="*/ 7 h 124"/>
                <a:gd name="T36" fmla="*/ 34 w 35"/>
                <a:gd name="T37" fmla="*/ 11 h 124"/>
                <a:gd name="T38" fmla="*/ 35 w 35"/>
                <a:gd name="T39" fmla="*/ 17 h 124"/>
                <a:gd name="T40" fmla="*/ 35 w 35"/>
                <a:gd name="T41" fmla="*/ 124 h 124"/>
                <a:gd name="T42" fmla="*/ 0 w 35"/>
                <a:gd name="T43" fmla="*/ 124 h 124"/>
                <a:gd name="T44" fmla="*/ 0 w 35"/>
                <a:gd name="T45" fmla="*/ 17 h 124"/>
                <a:gd name="T46" fmla="*/ 1 w 35"/>
                <a:gd name="T47" fmla="*/ 11 h 124"/>
                <a:gd name="T48" fmla="*/ 4 w 35"/>
                <a:gd name="T49" fmla="*/ 7 h 124"/>
                <a:gd name="T50" fmla="*/ 7 w 35"/>
                <a:gd name="T51" fmla="*/ 2 h 124"/>
                <a:gd name="T52" fmla="*/ 11 w 35"/>
                <a:gd name="T53" fmla="*/ 0 h 124"/>
                <a:gd name="T54" fmla="*/ 17 w 35"/>
                <a:gd name="T5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124">
                  <a:moveTo>
                    <a:pt x="17" y="6"/>
                  </a:moveTo>
                  <a:lnTo>
                    <a:pt x="12" y="7"/>
                  </a:lnTo>
                  <a:lnTo>
                    <a:pt x="9" y="9"/>
                  </a:lnTo>
                  <a:lnTo>
                    <a:pt x="7" y="12"/>
                  </a:lnTo>
                  <a:lnTo>
                    <a:pt x="7" y="17"/>
                  </a:lnTo>
                  <a:lnTo>
                    <a:pt x="7" y="118"/>
                  </a:lnTo>
                  <a:lnTo>
                    <a:pt x="28" y="118"/>
                  </a:lnTo>
                  <a:lnTo>
                    <a:pt x="28" y="17"/>
                  </a:lnTo>
                  <a:lnTo>
                    <a:pt x="27" y="12"/>
                  </a:lnTo>
                  <a:lnTo>
                    <a:pt x="25" y="9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7" y="6"/>
                  </a:lnTo>
                  <a:close/>
                  <a:moveTo>
                    <a:pt x="17" y="0"/>
                  </a:moveTo>
                  <a:lnTo>
                    <a:pt x="19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7"/>
                  </a:lnTo>
                  <a:lnTo>
                    <a:pt x="34" y="11"/>
                  </a:lnTo>
                  <a:lnTo>
                    <a:pt x="35" y="17"/>
                  </a:lnTo>
                  <a:lnTo>
                    <a:pt x="35" y="124"/>
                  </a:lnTo>
                  <a:lnTo>
                    <a:pt x="0" y="124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418513" y="4619626"/>
              <a:ext cx="469900" cy="552450"/>
            </a:xfrm>
            <a:custGeom>
              <a:avLst/>
              <a:gdLst>
                <a:gd name="T0" fmla="*/ 82 w 296"/>
                <a:gd name="T1" fmla="*/ 330 h 348"/>
                <a:gd name="T2" fmla="*/ 80 w 296"/>
                <a:gd name="T3" fmla="*/ 335 h 348"/>
                <a:gd name="T4" fmla="*/ 84 w 296"/>
                <a:gd name="T5" fmla="*/ 342 h 348"/>
                <a:gd name="T6" fmla="*/ 211 w 296"/>
                <a:gd name="T7" fmla="*/ 342 h 348"/>
                <a:gd name="T8" fmla="*/ 216 w 296"/>
                <a:gd name="T9" fmla="*/ 335 h 348"/>
                <a:gd name="T10" fmla="*/ 213 w 296"/>
                <a:gd name="T11" fmla="*/ 330 h 348"/>
                <a:gd name="T12" fmla="*/ 86 w 296"/>
                <a:gd name="T13" fmla="*/ 328 h 348"/>
                <a:gd name="T14" fmla="*/ 183 w 296"/>
                <a:gd name="T15" fmla="*/ 321 h 348"/>
                <a:gd name="T16" fmla="*/ 29 w 296"/>
                <a:gd name="T17" fmla="*/ 109 h 348"/>
                <a:gd name="T18" fmla="*/ 267 w 296"/>
                <a:gd name="T19" fmla="*/ 109 h 348"/>
                <a:gd name="T20" fmla="*/ 137 w 296"/>
                <a:gd name="T21" fmla="*/ 143 h 348"/>
                <a:gd name="T22" fmla="*/ 88 w 296"/>
                <a:gd name="T23" fmla="*/ 121 h 348"/>
                <a:gd name="T24" fmla="*/ 39 w 296"/>
                <a:gd name="T25" fmla="*/ 109 h 348"/>
                <a:gd name="T26" fmla="*/ 10 w 296"/>
                <a:gd name="T27" fmla="*/ 92 h 348"/>
                <a:gd name="T28" fmla="*/ 6 w 296"/>
                <a:gd name="T29" fmla="*/ 99 h 348"/>
                <a:gd name="T30" fmla="*/ 7 w 296"/>
                <a:gd name="T31" fmla="*/ 271 h 348"/>
                <a:gd name="T32" fmla="*/ 283 w 296"/>
                <a:gd name="T33" fmla="*/ 273 h 348"/>
                <a:gd name="T34" fmla="*/ 289 w 296"/>
                <a:gd name="T35" fmla="*/ 269 h 348"/>
                <a:gd name="T36" fmla="*/ 289 w 296"/>
                <a:gd name="T37" fmla="*/ 95 h 348"/>
                <a:gd name="T38" fmla="*/ 283 w 296"/>
                <a:gd name="T39" fmla="*/ 91 h 348"/>
                <a:gd name="T40" fmla="*/ 147 w 296"/>
                <a:gd name="T41" fmla="*/ 104 h 348"/>
                <a:gd name="T42" fmla="*/ 23 w 296"/>
                <a:gd name="T43" fmla="*/ 261 h 348"/>
                <a:gd name="T44" fmla="*/ 22 w 296"/>
                <a:gd name="T45" fmla="*/ 97 h 348"/>
                <a:gd name="T46" fmla="*/ 88 w 296"/>
                <a:gd name="T47" fmla="*/ 5 h 348"/>
                <a:gd name="T48" fmla="*/ 33 w 296"/>
                <a:gd name="T49" fmla="*/ 21 h 348"/>
                <a:gd name="T50" fmla="*/ 10 w 296"/>
                <a:gd name="T51" fmla="*/ 60 h 348"/>
                <a:gd name="T52" fmla="*/ 33 w 296"/>
                <a:gd name="T53" fmla="*/ 99 h 348"/>
                <a:gd name="T54" fmla="*/ 88 w 296"/>
                <a:gd name="T55" fmla="*/ 115 h 348"/>
                <a:gd name="T56" fmla="*/ 105 w 296"/>
                <a:gd name="T57" fmla="*/ 114 h 348"/>
                <a:gd name="T58" fmla="*/ 129 w 296"/>
                <a:gd name="T59" fmla="*/ 107 h 348"/>
                <a:gd name="T60" fmla="*/ 164 w 296"/>
                <a:gd name="T61" fmla="*/ 75 h 348"/>
                <a:gd name="T62" fmla="*/ 155 w 296"/>
                <a:gd name="T63" fmla="*/ 32 h 348"/>
                <a:gd name="T64" fmla="*/ 108 w 296"/>
                <a:gd name="T65" fmla="*/ 7 h 348"/>
                <a:gd name="T66" fmla="*/ 110 w 296"/>
                <a:gd name="T67" fmla="*/ 2 h 348"/>
                <a:gd name="T68" fmla="*/ 160 w 296"/>
                <a:gd name="T69" fmla="*/ 29 h 348"/>
                <a:gd name="T70" fmla="*/ 170 w 296"/>
                <a:gd name="T71" fmla="*/ 74 h 348"/>
                <a:gd name="T72" fmla="*/ 287 w 296"/>
                <a:gd name="T73" fmla="*/ 85 h 348"/>
                <a:gd name="T74" fmla="*/ 295 w 296"/>
                <a:gd name="T75" fmla="*/ 94 h 348"/>
                <a:gd name="T76" fmla="*/ 295 w 296"/>
                <a:gd name="T77" fmla="*/ 270 h 348"/>
                <a:gd name="T78" fmla="*/ 287 w 296"/>
                <a:gd name="T79" fmla="*/ 279 h 348"/>
                <a:gd name="T80" fmla="*/ 190 w 296"/>
                <a:gd name="T81" fmla="*/ 321 h 348"/>
                <a:gd name="T82" fmla="*/ 217 w 296"/>
                <a:gd name="T83" fmla="*/ 323 h 348"/>
                <a:gd name="T84" fmla="*/ 222 w 296"/>
                <a:gd name="T85" fmla="*/ 334 h 348"/>
                <a:gd name="T86" fmla="*/ 219 w 296"/>
                <a:gd name="T87" fmla="*/ 343 h 348"/>
                <a:gd name="T88" fmla="*/ 209 w 296"/>
                <a:gd name="T89" fmla="*/ 348 h 348"/>
                <a:gd name="T90" fmla="*/ 79 w 296"/>
                <a:gd name="T91" fmla="*/ 346 h 348"/>
                <a:gd name="T92" fmla="*/ 73 w 296"/>
                <a:gd name="T93" fmla="*/ 335 h 348"/>
                <a:gd name="T94" fmla="*/ 77 w 296"/>
                <a:gd name="T95" fmla="*/ 327 h 348"/>
                <a:gd name="T96" fmla="*/ 86 w 296"/>
                <a:gd name="T97" fmla="*/ 321 h 348"/>
                <a:gd name="T98" fmla="*/ 13 w 296"/>
                <a:gd name="T99" fmla="*/ 279 h 348"/>
                <a:gd name="T100" fmla="*/ 2 w 296"/>
                <a:gd name="T101" fmla="*/ 274 h 348"/>
                <a:gd name="T102" fmla="*/ 0 w 296"/>
                <a:gd name="T103" fmla="*/ 99 h 348"/>
                <a:gd name="T104" fmla="*/ 5 w 296"/>
                <a:gd name="T105" fmla="*/ 88 h 348"/>
                <a:gd name="T106" fmla="*/ 6 w 296"/>
                <a:gd name="T107" fmla="*/ 74 h 348"/>
                <a:gd name="T108" fmla="*/ 16 w 296"/>
                <a:gd name="T109" fmla="*/ 29 h 348"/>
                <a:gd name="T110" fmla="*/ 66 w 296"/>
                <a:gd name="T111" fmla="*/ 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6" h="348">
                  <a:moveTo>
                    <a:pt x="86" y="328"/>
                  </a:moveTo>
                  <a:lnTo>
                    <a:pt x="84" y="328"/>
                  </a:lnTo>
                  <a:lnTo>
                    <a:pt x="82" y="330"/>
                  </a:lnTo>
                  <a:lnTo>
                    <a:pt x="80" y="332"/>
                  </a:lnTo>
                  <a:lnTo>
                    <a:pt x="80" y="334"/>
                  </a:lnTo>
                  <a:lnTo>
                    <a:pt x="80" y="335"/>
                  </a:lnTo>
                  <a:lnTo>
                    <a:pt x="80" y="339"/>
                  </a:lnTo>
                  <a:lnTo>
                    <a:pt x="82" y="341"/>
                  </a:lnTo>
                  <a:lnTo>
                    <a:pt x="84" y="342"/>
                  </a:lnTo>
                  <a:lnTo>
                    <a:pt x="86" y="343"/>
                  </a:lnTo>
                  <a:lnTo>
                    <a:pt x="209" y="343"/>
                  </a:lnTo>
                  <a:lnTo>
                    <a:pt x="211" y="342"/>
                  </a:lnTo>
                  <a:lnTo>
                    <a:pt x="213" y="341"/>
                  </a:lnTo>
                  <a:lnTo>
                    <a:pt x="216" y="339"/>
                  </a:lnTo>
                  <a:lnTo>
                    <a:pt x="216" y="335"/>
                  </a:lnTo>
                  <a:lnTo>
                    <a:pt x="216" y="334"/>
                  </a:lnTo>
                  <a:lnTo>
                    <a:pt x="216" y="332"/>
                  </a:lnTo>
                  <a:lnTo>
                    <a:pt x="213" y="330"/>
                  </a:lnTo>
                  <a:lnTo>
                    <a:pt x="211" y="328"/>
                  </a:lnTo>
                  <a:lnTo>
                    <a:pt x="209" y="328"/>
                  </a:lnTo>
                  <a:lnTo>
                    <a:pt x="86" y="328"/>
                  </a:lnTo>
                  <a:close/>
                  <a:moveTo>
                    <a:pt x="113" y="279"/>
                  </a:moveTo>
                  <a:lnTo>
                    <a:pt x="113" y="321"/>
                  </a:lnTo>
                  <a:lnTo>
                    <a:pt x="183" y="321"/>
                  </a:lnTo>
                  <a:lnTo>
                    <a:pt x="183" y="279"/>
                  </a:lnTo>
                  <a:lnTo>
                    <a:pt x="113" y="279"/>
                  </a:lnTo>
                  <a:close/>
                  <a:moveTo>
                    <a:pt x="29" y="109"/>
                  </a:moveTo>
                  <a:lnTo>
                    <a:pt x="29" y="255"/>
                  </a:lnTo>
                  <a:lnTo>
                    <a:pt x="267" y="255"/>
                  </a:lnTo>
                  <a:lnTo>
                    <a:pt x="267" y="109"/>
                  </a:lnTo>
                  <a:lnTo>
                    <a:pt x="137" y="109"/>
                  </a:lnTo>
                  <a:lnTo>
                    <a:pt x="133" y="112"/>
                  </a:lnTo>
                  <a:lnTo>
                    <a:pt x="137" y="143"/>
                  </a:lnTo>
                  <a:lnTo>
                    <a:pt x="104" y="120"/>
                  </a:lnTo>
                  <a:lnTo>
                    <a:pt x="95" y="121"/>
                  </a:lnTo>
                  <a:lnTo>
                    <a:pt x="88" y="121"/>
                  </a:lnTo>
                  <a:lnTo>
                    <a:pt x="70" y="120"/>
                  </a:lnTo>
                  <a:lnTo>
                    <a:pt x="54" y="116"/>
                  </a:lnTo>
                  <a:lnTo>
                    <a:pt x="39" y="109"/>
                  </a:lnTo>
                  <a:lnTo>
                    <a:pt x="29" y="109"/>
                  </a:lnTo>
                  <a:close/>
                  <a:moveTo>
                    <a:pt x="13" y="91"/>
                  </a:moveTo>
                  <a:lnTo>
                    <a:pt x="10" y="92"/>
                  </a:lnTo>
                  <a:lnTo>
                    <a:pt x="7" y="93"/>
                  </a:lnTo>
                  <a:lnTo>
                    <a:pt x="6" y="95"/>
                  </a:lnTo>
                  <a:lnTo>
                    <a:pt x="6" y="99"/>
                  </a:lnTo>
                  <a:lnTo>
                    <a:pt x="6" y="266"/>
                  </a:lnTo>
                  <a:lnTo>
                    <a:pt x="6" y="269"/>
                  </a:lnTo>
                  <a:lnTo>
                    <a:pt x="7" y="271"/>
                  </a:lnTo>
                  <a:lnTo>
                    <a:pt x="10" y="272"/>
                  </a:lnTo>
                  <a:lnTo>
                    <a:pt x="13" y="273"/>
                  </a:lnTo>
                  <a:lnTo>
                    <a:pt x="283" y="273"/>
                  </a:lnTo>
                  <a:lnTo>
                    <a:pt x="285" y="272"/>
                  </a:lnTo>
                  <a:lnTo>
                    <a:pt x="287" y="271"/>
                  </a:lnTo>
                  <a:lnTo>
                    <a:pt x="289" y="269"/>
                  </a:lnTo>
                  <a:lnTo>
                    <a:pt x="289" y="266"/>
                  </a:lnTo>
                  <a:lnTo>
                    <a:pt x="289" y="99"/>
                  </a:lnTo>
                  <a:lnTo>
                    <a:pt x="289" y="95"/>
                  </a:lnTo>
                  <a:lnTo>
                    <a:pt x="287" y="93"/>
                  </a:lnTo>
                  <a:lnTo>
                    <a:pt x="285" y="92"/>
                  </a:lnTo>
                  <a:lnTo>
                    <a:pt x="283" y="91"/>
                  </a:lnTo>
                  <a:lnTo>
                    <a:pt x="160" y="91"/>
                  </a:lnTo>
                  <a:lnTo>
                    <a:pt x="154" y="97"/>
                  </a:lnTo>
                  <a:lnTo>
                    <a:pt x="147" y="104"/>
                  </a:lnTo>
                  <a:lnTo>
                    <a:pt x="272" y="104"/>
                  </a:lnTo>
                  <a:lnTo>
                    <a:pt x="272" y="261"/>
                  </a:lnTo>
                  <a:lnTo>
                    <a:pt x="23" y="261"/>
                  </a:lnTo>
                  <a:lnTo>
                    <a:pt x="23" y="104"/>
                  </a:lnTo>
                  <a:lnTo>
                    <a:pt x="29" y="104"/>
                  </a:lnTo>
                  <a:lnTo>
                    <a:pt x="22" y="97"/>
                  </a:lnTo>
                  <a:lnTo>
                    <a:pt x="16" y="91"/>
                  </a:lnTo>
                  <a:lnTo>
                    <a:pt x="13" y="91"/>
                  </a:lnTo>
                  <a:close/>
                  <a:moveTo>
                    <a:pt x="88" y="5"/>
                  </a:moveTo>
                  <a:lnTo>
                    <a:pt x="67" y="7"/>
                  </a:lnTo>
                  <a:lnTo>
                    <a:pt x="48" y="13"/>
                  </a:lnTo>
                  <a:lnTo>
                    <a:pt x="33" y="21"/>
                  </a:lnTo>
                  <a:lnTo>
                    <a:pt x="21" y="32"/>
                  </a:lnTo>
                  <a:lnTo>
                    <a:pt x="13" y="45"/>
                  </a:lnTo>
                  <a:lnTo>
                    <a:pt x="10" y="60"/>
                  </a:lnTo>
                  <a:lnTo>
                    <a:pt x="13" y="75"/>
                  </a:lnTo>
                  <a:lnTo>
                    <a:pt x="21" y="88"/>
                  </a:lnTo>
                  <a:lnTo>
                    <a:pt x="33" y="99"/>
                  </a:lnTo>
                  <a:lnTo>
                    <a:pt x="48" y="107"/>
                  </a:lnTo>
                  <a:lnTo>
                    <a:pt x="67" y="113"/>
                  </a:lnTo>
                  <a:lnTo>
                    <a:pt x="88" y="115"/>
                  </a:lnTo>
                  <a:lnTo>
                    <a:pt x="96" y="115"/>
                  </a:lnTo>
                  <a:lnTo>
                    <a:pt x="104" y="114"/>
                  </a:lnTo>
                  <a:lnTo>
                    <a:pt x="105" y="114"/>
                  </a:lnTo>
                  <a:lnTo>
                    <a:pt x="130" y="131"/>
                  </a:lnTo>
                  <a:lnTo>
                    <a:pt x="127" y="108"/>
                  </a:lnTo>
                  <a:lnTo>
                    <a:pt x="129" y="107"/>
                  </a:lnTo>
                  <a:lnTo>
                    <a:pt x="144" y="99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66" y="60"/>
                  </a:lnTo>
                  <a:lnTo>
                    <a:pt x="162" y="45"/>
                  </a:lnTo>
                  <a:lnTo>
                    <a:pt x="155" y="32"/>
                  </a:lnTo>
                  <a:lnTo>
                    <a:pt x="143" y="21"/>
                  </a:lnTo>
                  <a:lnTo>
                    <a:pt x="127" y="13"/>
                  </a:lnTo>
                  <a:lnTo>
                    <a:pt x="108" y="7"/>
                  </a:lnTo>
                  <a:lnTo>
                    <a:pt x="88" y="5"/>
                  </a:lnTo>
                  <a:close/>
                  <a:moveTo>
                    <a:pt x="88" y="0"/>
                  </a:moveTo>
                  <a:lnTo>
                    <a:pt x="110" y="2"/>
                  </a:lnTo>
                  <a:lnTo>
                    <a:pt x="130" y="7"/>
                  </a:lnTo>
                  <a:lnTo>
                    <a:pt x="147" y="17"/>
                  </a:lnTo>
                  <a:lnTo>
                    <a:pt x="160" y="29"/>
                  </a:lnTo>
                  <a:lnTo>
                    <a:pt x="169" y="44"/>
                  </a:lnTo>
                  <a:lnTo>
                    <a:pt x="171" y="60"/>
                  </a:lnTo>
                  <a:lnTo>
                    <a:pt x="170" y="74"/>
                  </a:lnTo>
                  <a:lnTo>
                    <a:pt x="165" y="85"/>
                  </a:lnTo>
                  <a:lnTo>
                    <a:pt x="283" y="85"/>
                  </a:lnTo>
                  <a:lnTo>
                    <a:pt x="287" y="85"/>
                  </a:lnTo>
                  <a:lnTo>
                    <a:pt x="291" y="88"/>
                  </a:lnTo>
                  <a:lnTo>
                    <a:pt x="294" y="91"/>
                  </a:lnTo>
                  <a:lnTo>
                    <a:pt x="295" y="94"/>
                  </a:lnTo>
                  <a:lnTo>
                    <a:pt x="296" y="99"/>
                  </a:lnTo>
                  <a:lnTo>
                    <a:pt x="296" y="266"/>
                  </a:lnTo>
                  <a:lnTo>
                    <a:pt x="295" y="270"/>
                  </a:lnTo>
                  <a:lnTo>
                    <a:pt x="294" y="274"/>
                  </a:lnTo>
                  <a:lnTo>
                    <a:pt x="291" y="277"/>
                  </a:lnTo>
                  <a:lnTo>
                    <a:pt x="287" y="279"/>
                  </a:lnTo>
                  <a:lnTo>
                    <a:pt x="283" y="279"/>
                  </a:lnTo>
                  <a:lnTo>
                    <a:pt x="190" y="279"/>
                  </a:lnTo>
                  <a:lnTo>
                    <a:pt x="190" y="321"/>
                  </a:lnTo>
                  <a:lnTo>
                    <a:pt x="209" y="321"/>
                  </a:lnTo>
                  <a:lnTo>
                    <a:pt x="212" y="322"/>
                  </a:lnTo>
                  <a:lnTo>
                    <a:pt x="217" y="323"/>
                  </a:lnTo>
                  <a:lnTo>
                    <a:pt x="219" y="327"/>
                  </a:lnTo>
                  <a:lnTo>
                    <a:pt x="221" y="330"/>
                  </a:lnTo>
                  <a:lnTo>
                    <a:pt x="222" y="334"/>
                  </a:lnTo>
                  <a:lnTo>
                    <a:pt x="222" y="335"/>
                  </a:lnTo>
                  <a:lnTo>
                    <a:pt x="221" y="340"/>
                  </a:lnTo>
                  <a:lnTo>
                    <a:pt x="219" y="343"/>
                  </a:lnTo>
                  <a:lnTo>
                    <a:pt x="217" y="346"/>
                  </a:lnTo>
                  <a:lnTo>
                    <a:pt x="212" y="348"/>
                  </a:lnTo>
                  <a:lnTo>
                    <a:pt x="209" y="348"/>
                  </a:lnTo>
                  <a:lnTo>
                    <a:pt x="86" y="348"/>
                  </a:lnTo>
                  <a:lnTo>
                    <a:pt x="82" y="348"/>
                  </a:lnTo>
                  <a:lnTo>
                    <a:pt x="79" y="346"/>
                  </a:lnTo>
                  <a:lnTo>
                    <a:pt x="77" y="343"/>
                  </a:lnTo>
                  <a:lnTo>
                    <a:pt x="75" y="340"/>
                  </a:lnTo>
                  <a:lnTo>
                    <a:pt x="73" y="335"/>
                  </a:lnTo>
                  <a:lnTo>
                    <a:pt x="73" y="334"/>
                  </a:lnTo>
                  <a:lnTo>
                    <a:pt x="75" y="330"/>
                  </a:lnTo>
                  <a:lnTo>
                    <a:pt x="77" y="327"/>
                  </a:lnTo>
                  <a:lnTo>
                    <a:pt x="79" y="323"/>
                  </a:lnTo>
                  <a:lnTo>
                    <a:pt x="82" y="322"/>
                  </a:lnTo>
                  <a:lnTo>
                    <a:pt x="86" y="321"/>
                  </a:lnTo>
                  <a:lnTo>
                    <a:pt x="106" y="321"/>
                  </a:lnTo>
                  <a:lnTo>
                    <a:pt x="106" y="279"/>
                  </a:lnTo>
                  <a:lnTo>
                    <a:pt x="13" y="279"/>
                  </a:lnTo>
                  <a:lnTo>
                    <a:pt x="8" y="279"/>
                  </a:lnTo>
                  <a:lnTo>
                    <a:pt x="5" y="277"/>
                  </a:lnTo>
                  <a:lnTo>
                    <a:pt x="2" y="274"/>
                  </a:lnTo>
                  <a:lnTo>
                    <a:pt x="1" y="270"/>
                  </a:lnTo>
                  <a:lnTo>
                    <a:pt x="0" y="266"/>
                  </a:lnTo>
                  <a:lnTo>
                    <a:pt x="0" y="99"/>
                  </a:lnTo>
                  <a:lnTo>
                    <a:pt x="1" y="94"/>
                  </a:lnTo>
                  <a:lnTo>
                    <a:pt x="2" y="91"/>
                  </a:lnTo>
                  <a:lnTo>
                    <a:pt x="5" y="88"/>
                  </a:lnTo>
                  <a:lnTo>
                    <a:pt x="8" y="87"/>
                  </a:lnTo>
                  <a:lnTo>
                    <a:pt x="12" y="85"/>
                  </a:lnTo>
                  <a:lnTo>
                    <a:pt x="6" y="74"/>
                  </a:lnTo>
                  <a:lnTo>
                    <a:pt x="4" y="60"/>
                  </a:lnTo>
                  <a:lnTo>
                    <a:pt x="7" y="44"/>
                  </a:lnTo>
                  <a:lnTo>
                    <a:pt x="16" y="29"/>
                  </a:lnTo>
                  <a:lnTo>
                    <a:pt x="29" y="17"/>
                  </a:lnTo>
                  <a:lnTo>
                    <a:pt x="45" y="7"/>
                  </a:lnTo>
                  <a:lnTo>
                    <a:pt x="66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8025188" y="3309592"/>
            <a:ext cx="496430" cy="656681"/>
            <a:chOff x="3883026" y="4608513"/>
            <a:chExt cx="452438" cy="598488"/>
          </a:xfrm>
        </p:grpSpPr>
        <p:sp>
          <p:nvSpPr>
            <p:cNvPr id="181" name="Freeform 138"/>
            <p:cNvSpPr>
              <a:spLocks noEditPoints="1"/>
            </p:cNvSpPr>
            <p:nvPr/>
          </p:nvSpPr>
          <p:spPr bwMode="auto">
            <a:xfrm>
              <a:off x="3883026" y="4760913"/>
              <a:ext cx="354013" cy="446088"/>
            </a:xfrm>
            <a:custGeom>
              <a:avLst/>
              <a:gdLst>
                <a:gd name="T0" fmla="*/ 103 w 223"/>
                <a:gd name="T1" fmla="*/ 10 h 281"/>
                <a:gd name="T2" fmla="*/ 64 w 223"/>
                <a:gd name="T3" fmla="*/ 32 h 281"/>
                <a:gd name="T4" fmla="*/ 41 w 223"/>
                <a:gd name="T5" fmla="*/ 71 h 281"/>
                <a:gd name="T6" fmla="*/ 37 w 223"/>
                <a:gd name="T7" fmla="*/ 120 h 281"/>
                <a:gd name="T8" fmla="*/ 37 w 223"/>
                <a:gd name="T9" fmla="*/ 169 h 281"/>
                <a:gd name="T10" fmla="*/ 43 w 223"/>
                <a:gd name="T11" fmla="*/ 228 h 281"/>
                <a:gd name="T12" fmla="*/ 72 w 223"/>
                <a:gd name="T13" fmla="*/ 228 h 281"/>
                <a:gd name="T14" fmla="*/ 92 w 223"/>
                <a:gd name="T15" fmla="*/ 227 h 281"/>
                <a:gd name="T16" fmla="*/ 216 w 223"/>
                <a:gd name="T17" fmla="*/ 276 h 281"/>
                <a:gd name="T18" fmla="*/ 190 w 223"/>
                <a:gd name="T19" fmla="*/ 174 h 281"/>
                <a:gd name="T20" fmla="*/ 198 w 223"/>
                <a:gd name="T21" fmla="*/ 159 h 281"/>
                <a:gd name="T22" fmla="*/ 210 w 223"/>
                <a:gd name="T23" fmla="*/ 132 h 281"/>
                <a:gd name="T24" fmla="*/ 216 w 223"/>
                <a:gd name="T25" fmla="*/ 95 h 281"/>
                <a:gd name="T26" fmla="*/ 204 w 223"/>
                <a:gd name="T27" fmla="*/ 50 h 281"/>
                <a:gd name="T28" fmla="*/ 171 w 223"/>
                <a:gd name="T29" fmla="*/ 18 h 281"/>
                <a:gd name="T30" fmla="*/ 127 w 223"/>
                <a:gd name="T31" fmla="*/ 6 h 281"/>
                <a:gd name="T32" fmla="*/ 148 w 223"/>
                <a:gd name="T33" fmla="*/ 2 h 281"/>
                <a:gd name="T34" fmla="*/ 186 w 223"/>
                <a:gd name="T35" fmla="*/ 20 h 281"/>
                <a:gd name="T36" fmla="*/ 212 w 223"/>
                <a:gd name="T37" fmla="*/ 53 h 281"/>
                <a:gd name="T38" fmla="*/ 222 w 223"/>
                <a:gd name="T39" fmla="*/ 95 h 281"/>
                <a:gd name="T40" fmla="*/ 216 w 223"/>
                <a:gd name="T41" fmla="*/ 133 h 281"/>
                <a:gd name="T42" fmla="*/ 204 w 223"/>
                <a:gd name="T43" fmla="*/ 162 h 281"/>
                <a:gd name="T44" fmla="*/ 195 w 223"/>
                <a:gd name="T45" fmla="*/ 176 h 281"/>
                <a:gd name="T46" fmla="*/ 96 w 223"/>
                <a:gd name="T47" fmla="*/ 281 h 281"/>
                <a:gd name="T48" fmla="*/ 54 w 223"/>
                <a:gd name="T49" fmla="*/ 234 h 281"/>
                <a:gd name="T50" fmla="*/ 36 w 223"/>
                <a:gd name="T51" fmla="*/ 233 h 281"/>
                <a:gd name="T52" fmla="*/ 30 w 223"/>
                <a:gd name="T53" fmla="*/ 233 h 281"/>
                <a:gd name="T54" fmla="*/ 0 w 223"/>
                <a:gd name="T55" fmla="*/ 176 h 281"/>
                <a:gd name="T56" fmla="*/ 31 w 223"/>
                <a:gd name="T57" fmla="*/ 95 h 281"/>
                <a:gd name="T58" fmla="*/ 41 w 223"/>
                <a:gd name="T59" fmla="*/ 53 h 281"/>
                <a:gd name="T60" fmla="*/ 67 w 223"/>
                <a:gd name="T61" fmla="*/ 20 h 281"/>
                <a:gd name="T62" fmla="*/ 105 w 223"/>
                <a:gd name="T63" fmla="*/ 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81">
                  <a:moveTo>
                    <a:pt x="127" y="6"/>
                  </a:moveTo>
                  <a:lnTo>
                    <a:pt x="103" y="10"/>
                  </a:lnTo>
                  <a:lnTo>
                    <a:pt x="81" y="18"/>
                  </a:lnTo>
                  <a:lnTo>
                    <a:pt x="64" y="32"/>
                  </a:lnTo>
                  <a:lnTo>
                    <a:pt x="50" y="50"/>
                  </a:lnTo>
                  <a:lnTo>
                    <a:pt x="41" y="71"/>
                  </a:lnTo>
                  <a:lnTo>
                    <a:pt x="38" y="95"/>
                  </a:lnTo>
                  <a:lnTo>
                    <a:pt x="37" y="120"/>
                  </a:lnTo>
                  <a:lnTo>
                    <a:pt x="9" y="169"/>
                  </a:lnTo>
                  <a:lnTo>
                    <a:pt x="37" y="169"/>
                  </a:lnTo>
                  <a:lnTo>
                    <a:pt x="36" y="228"/>
                  </a:lnTo>
                  <a:lnTo>
                    <a:pt x="43" y="228"/>
                  </a:lnTo>
                  <a:lnTo>
                    <a:pt x="54" y="228"/>
                  </a:lnTo>
                  <a:lnTo>
                    <a:pt x="72" y="228"/>
                  </a:lnTo>
                  <a:lnTo>
                    <a:pt x="90" y="227"/>
                  </a:lnTo>
                  <a:lnTo>
                    <a:pt x="92" y="227"/>
                  </a:lnTo>
                  <a:lnTo>
                    <a:pt x="101" y="276"/>
                  </a:lnTo>
                  <a:lnTo>
                    <a:pt x="216" y="276"/>
                  </a:lnTo>
                  <a:lnTo>
                    <a:pt x="189" y="175"/>
                  </a:lnTo>
                  <a:lnTo>
                    <a:pt x="190" y="174"/>
                  </a:lnTo>
                  <a:lnTo>
                    <a:pt x="192" y="169"/>
                  </a:lnTo>
                  <a:lnTo>
                    <a:pt x="198" y="159"/>
                  </a:lnTo>
                  <a:lnTo>
                    <a:pt x="204" y="146"/>
                  </a:lnTo>
                  <a:lnTo>
                    <a:pt x="210" y="132"/>
                  </a:lnTo>
                  <a:lnTo>
                    <a:pt x="215" y="115"/>
                  </a:lnTo>
                  <a:lnTo>
                    <a:pt x="216" y="95"/>
                  </a:lnTo>
                  <a:lnTo>
                    <a:pt x="212" y="71"/>
                  </a:lnTo>
                  <a:lnTo>
                    <a:pt x="204" y="50"/>
                  </a:lnTo>
                  <a:lnTo>
                    <a:pt x="190" y="32"/>
                  </a:lnTo>
                  <a:lnTo>
                    <a:pt x="171" y="18"/>
                  </a:lnTo>
                  <a:lnTo>
                    <a:pt x="151" y="10"/>
                  </a:lnTo>
                  <a:lnTo>
                    <a:pt x="127" y="6"/>
                  </a:lnTo>
                  <a:close/>
                  <a:moveTo>
                    <a:pt x="127" y="0"/>
                  </a:moveTo>
                  <a:lnTo>
                    <a:pt x="148" y="2"/>
                  </a:lnTo>
                  <a:lnTo>
                    <a:pt x="168" y="10"/>
                  </a:lnTo>
                  <a:lnTo>
                    <a:pt x="186" y="20"/>
                  </a:lnTo>
                  <a:lnTo>
                    <a:pt x="201" y="36"/>
                  </a:lnTo>
                  <a:lnTo>
                    <a:pt x="212" y="53"/>
                  </a:lnTo>
                  <a:lnTo>
                    <a:pt x="219" y="74"/>
                  </a:lnTo>
                  <a:lnTo>
                    <a:pt x="222" y="95"/>
                  </a:lnTo>
                  <a:lnTo>
                    <a:pt x="220" y="116"/>
                  </a:lnTo>
                  <a:lnTo>
                    <a:pt x="216" y="133"/>
                  </a:lnTo>
                  <a:lnTo>
                    <a:pt x="210" y="149"/>
                  </a:lnTo>
                  <a:lnTo>
                    <a:pt x="204" y="162"/>
                  </a:lnTo>
                  <a:lnTo>
                    <a:pt x="197" y="172"/>
                  </a:lnTo>
                  <a:lnTo>
                    <a:pt x="195" y="176"/>
                  </a:lnTo>
                  <a:lnTo>
                    <a:pt x="223" y="281"/>
                  </a:lnTo>
                  <a:lnTo>
                    <a:pt x="96" y="281"/>
                  </a:lnTo>
                  <a:lnTo>
                    <a:pt x="87" y="233"/>
                  </a:lnTo>
                  <a:lnTo>
                    <a:pt x="54" y="234"/>
                  </a:lnTo>
                  <a:lnTo>
                    <a:pt x="43" y="233"/>
                  </a:lnTo>
                  <a:lnTo>
                    <a:pt x="36" y="233"/>
                  </a:lnTo>
                  <a:lnTo>
                    <a:pt x="33" y="233"/>
                  </a:lnTo>
                  <a:lnTo>
                    <a:pt x="30" y="233"/>
                  </a:lnTo>
                  <a:lnTo>
                    <a:pt x="30" y="176"/>
                  </a:lnTo>
                  <a:lnTo>
                    <a:pt x="0" y="176"/>
                  </a:lnTo>
                  <a:lnTo>
                    <a:pt x="31" y="118"/>
                  </a:lnTo>
                  <a:lnTo>
                    <a:pt x="31" y="95"/>
                  </a:lnTo>
                  <a:lnTo>
                    <a:pt x="33" y="74"/>
                  </a:lnTo>
                  <a:lnTo>
                    <a:pt x="41" y="53"/>
                  </a:lnTo>
                  <a:lnTo>
                    <a:pt x="52" y="36"/>
                  </a:lnTo>
                  <a:lnTo>
                    <a:pt x="67" y="20"/>
                  </a:lnTo>
                  <a:lnTo>
                    <a:pt x="84" y="10"/>
                  </a:lnTo>
                  <a:lnTo>
                    <a:pt x="105" y="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2" name="Freeform 139"/>
            <p:cNvSpPr>
              <a:spLocks noEditPoints="1"/>
            </p:cNvSpPr>
            <p:nvPr/>
          </p:nvSpPr>
          <p:spPr bwMode="auto">
            <a:xfrm>
              <a:off x="3973513" y="4791076"/>
              <a:ext cx="219075" cy="214313"/>
            </a:xfrm>
            <a:custGeom>
              <a:avLst/>
              <a:gdLst>
                <a:gd name="T0" fmla="*/ 70 w 138"/>
                <a:gd name="T1" fmla="*/ 6 h 135"/>
                <a:gd name="T2" fmla="*/ 50 w 138"/>
                <a:gd name="T3" fmla="*/ 9 h 135"/>
                <a:gd name="T4" fmla="*/ 33 w 138"/>
                <a:gd name="T5" fmla="*/ 18 h 135"/>
                <a:gd name="T6" fmla="*/ 19 w 138"/>
                <a:gd name="T7" fmla="*/ 32 h 135"/>
                <a:gd name="T8" fmla="*/ 10 w 138"/>
                <a:gd name="T9" fmla="*/ 48 h 135"/>
                <a:gd name="T10" fmla="*/ 7 w 138"/>
                <a:gd name="T11" fmla="*/ 68 h 135"/>
                <a:gd name="T12" fmla="*/ 10 w 138"/>
                <a:gd name="T13" fmla="*/ 87 h 135"/>
                <a:gd name="T14" fmla="*/ 19 w 138"/>
                <a:gd name="T15" fmla="*/ 103 h 135"/>
                <a:gd name="T16" fmla="*/ 33 w 138"/>
                <a:gd name="T17" fmla="*/ 117 h 135"/>
                <a:gd name="T18" fmla="*/ 50 w 138"/>
                <a:gd name="T19" fmla="*/ 125 h 135"/>
                <a:gd name="T20" fmla="*/ 70 w 138"/>
                <a:gd name="T21" fmla="*/ 128 h 135"/>
                <a:gd name="T22" fmla="*/ 89 w 138"/>
                <a:gd name="T23" fmla="*/ 125 h 135"/>
                <a:gd name="T24" fmla="*/ 107 w 138"/>
                <a:gd name="T25" fmla="*/ 117 h 135"/>
                <a:gd name="T26" fmla="*/ 121 w 138"/>
                <a:gd name="T27" fmla="*/ 103 h 135"/>
                <a:gd name="T28" fmla="*/ 129 w 138"/>
                <a:gd name="T29" fmla="*/ 87 h 135"/>
                <a:gd name="T30" fmla="*/ 133 w 138"/>
                <a:gd name="T31" fmla="*/ 68 h 135"/>
                <a:gd name="T32" fmla="*/ 129 w 138"/>
                <a:gd name="T33" fmla="*/ 48 h 135"/>
                <a:gd name="T34" fmla="*/ 121 w 138"/>
                <a:gd name="T35" fmla="*/ 32 h 135"/>
                <a:gd name="T36" fmla="*/ 107 w 138"/>
                <a:gd name="T37" fmla="*/ 18 h 135"/>
                <a:gd name="T38" fmla="*/ 89 w 138"/>
                <a:gd name="T39" fmla="*/ 9 h 135"/>
                <a:gd name="T40" fmla="*/ 70 w 138"/>
                <a:gd name="T41" fmla="*/ 6 h 135"/>
                <a:gd name="T42" fmla="*/ 70 w 138"/>
                <a:gd name="T43" fmla="*/ 0 h 135"/>
                <a:gd name="T44" fmla="*/ 88 w 138"/>
                <a:gd name="T45" fmla="*/ 2 h 135"/>
                <a:gd name="T46" fmla="*/ 104 w 138"/>
                <a:gd name="T47" fmla="*/ 9 h 135"/>
                <a:gd name="T48" fmla="*/ 119 w 138"/>
                <a:gd name="T49" fmla="*/ 20 h 135"/>
                <a:gd name="T50" fmla="*/ 129 w 138"/>
                <a:gd name="T51" fmla="*/ 34 h 135"/>
                <a:gd name="T52" fmla="*/ 136 w 138"/>
                <a:gd name="T53" fmla="*/ 49 h 135"/>
                <a:gd name="T54" fmla="*/ 138 w 138"/>
                <a:gd name="T55" fmla="*/ 68 h 135"/>
                <a:gd name="T56" fmla="*/ 136 w 138"/>
                <a:gd name="T57" fmla="*/ 85 h 135"/>
                <a:gd name="T58" fmla="*/ 129 w 138"/>
                <a:gd name="T59" fmla="*/ 101 h 135"/>
                <a:gd name="T60" fmla="*/ 119 w 138"/>
                <a:gd name="T61" fmla="*/ 115 h 135"/>
                <a:gd name="T62" fmla="*/ 104 w 138"/>
                <a:gd name="T63" fmla="*/ 125 h 135"/>
                <a:gd name="T64" fmla="*/ 88 w 138"/>
                <a:gd name="T65" fmla="*/ 133 h 135"/>
                <a:gd name="T66" fmla="*/ 70 w 138"/>
                <a:gd name="T67" fmla="*/ 135 h 135"/>
                <a:gd name="T68" fmla="*/ 51 w 138"/>
                <a:gd name="T69" fmla="*/ 133 h 135"/>
                <a:gd name="T70" fmla="*/ 35 w 138"/>
                <a:gd name="T71" fmla="*/ 125 h 135"/>
                <a:gd name="T72" fmla="*/ 21 w 138"/>
                <a:gd name="T73" fmla="*/ 115 h 135"/>
                <a:gd name="T74" fmla="*/ 10 w 138"/>
                <a:gd name="T75" fmla="*/ 101 h 135"/>
                <a:gd name="T76" fmla="*/ 3 w 138"/>
                <a:gd name="T77" fmla="*/ 85 h 135"/>
                <a:gd name="T78" fmla="*/ 0 w 138"/>
                <a:gd name="T79" fmla="*/ 68 h 135"/>
                <a:gd name="T80" fmla="*/ 3 w 138"/>
                <a:gd name="T81" fmla="*/ 49 h 135"/>
                <a:gd name="T82" fmla="*/ 10 w 138"/>
                <a:gd name="T83" fmla="*/ 34 h 135"/>
                <a:gd name="T84" fmla="*/ 21 w 138"/>
                <a:gd name="T85" fmla="*/ 20 h 135"/>
                <a:gd name="T86" fmla="*/ 35 w 138"/>
                <a:gd name="T87" fmla="*/ 9 h 135"/>
                <a:gd name="T88" fmla="*/ 51 w 138"/>
                <a:gd name="T89" fmla="*/ 2 h 135"/>
                <a:gd name="T90" fmla="*/ 70 w 138"/>
                <a:gd name="T9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35">
                  <a:moveTo>
                    <a:pt x="70" y="6"/>
                  </a:moveTo>
                  <a:lnTo>
                    <a:pt x="50" y="9"/>
                  </a:lnTo>
                  <a:lnTo>
                    <a:pt x="33" y="18"/>
                  </a:lnTo>
                  <a:lnTo>
                    <a:pt x="19" y="32"/>
                  </a:lnTo>
                  <a:lnTo>
                    <a:pt x="10" y="48"/>
                  </a:lnTo>
                  <a:lnTo>
                    <a:pt x="7" y="68"/>
                  </a:lnTo>
                  <a:lnTo>
                    <a:pt x="10" y="87"/>
                  </a:lnTo>
                  <a:lnTo>
                    <a:pt x="19" y="103"/>
                  </a:lnTo>
                  <a:lnTo>
                    <a:pt x="33" y="117"/>
                  </a:lnTo>
                  <a:lnTo>
                    <a:pt x="50" y="125"/>
                  </a:lnTo>
                  <a:lnTo>
                    <a:pt x="70" y="128"/>
                  </a:lnTo>
                  <a:lnTo>
                    <a:pt x="89" y="125"/>
                  </a:lnTo>
                  <a:lnTo>
                    <a:pt x="107" y="117"/>
                  </a:lnTo>
                  <a:lnTo>
                    <a:pt x="121" y="103"/>
                  </a:lnTo>
                  <a:lnTo>
                    <a:pt x="129" y="87"/>
                  </a:lnTo>
                  <a:lnTo>
                    <a:pt x="133" y="68"/>
                  </a:lnTo>
                  <a:lnTo>
                    <a:pt x="129" y="48"/>
                  </a:lnTo>
                  <a:lnTo>
                    <a:pt x="121" y="32"/>
                  </a:lnTo>
                  <a:lnTo>
                    <a:pt x="107" y="18"/>
                  </a:lnTo>
                  <a:lnTo>
                    <a:pt x="89" y="9"/>
                  </a:lnTo>
                  <a:lnTo>
                    <a:pt x="70" y="6"/>
                  </a:lnTo>
                  <a:close/>
                  <a:moveTo>
                    <a:pt x="70" y="0"/>
                  </a:moveTo>
                  <a:lnTo>
                    <a:pt x="88" y="2"/>
                  </a:lnTo>
                  <a:lnTo>
                    <a:pt x="104" y="9"/>
                  </a:lnTo>
                  <a:lnTo>
                    <a:pt x="119" y="20"/>
                  </a:lnTo>
                  <a:lnTo>
                    <a:pt x="129" y="34"/>
                  </a:lnTo>
                  <a:lnTo>
                    <a:pt x="136" y="49"/>
                  </a:lnTo>
                  <a:lnTo>
                    <a:pt x="138" y="68"/>
                  </a:lnTo>
                  <a:lnTo>
                    <a:pt x="136" y="85"/>
                  </a:lnTo>
                  <a:lnTo>
                    <a:pt x="129" y="101"/>
                  </a:lnTo>
                  <a:lnTo>
                    <a:pt x="119" y="115"/>
                  </a:lnTo>
                  <a:lnTo>
                    <a:pt x="104" y="125"/>
                  </a:lnTo>
                  <a:lnTo>
                    <a:pt x="88" y="133"/>
                  </a:lnTo>
                  <a:lnTo>
                    <a:pt x="70" y="135"/>
                  </a:lnTo>
                  <a:lnTo>
                    <a:pt x="51" y="133"/>
                  </a:lnTo>
                  <a:lnTo>
                    <a:pt x="35" y="125"/>
                  </a:lnTo>
                  <a:lnTo>
                    <a:pt x="21" y="115"/>
                  </a:lnTo>
                  <a:lnTo>
                    <a:pt x="10" y="101"/>
                  </a:lnTo>
                  <a:lnTo>
                    <a:pt x="3" y="85"/>
                  </a:lnTo>
                  <a:lnTo>
                    <a:pt x="0" y="68"/>
                  </a:lnTo>
                  <a:lnTo>
                    <a:pt x="3" y="49"/>
                  </a:lnTo>
                  <a:lnTo>
                    <a:pt x="10" y="34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3" name="Freeform 140"/>
            <p:cNvSpPr>
              <a:spLocks noEditPoints="1"/>
            </p:cNvSpPr>
            <p:nvPr/>
          </p:nvSpPr>
          <p:spPr bwMode="auto">
            <a:xfrm>
              <a:off x="4102101" y="4608513"/>
              <a:ext cx="233363" cy="204788"/>
            </a:xfrm>
            <a:custGeom>
              <a:avLst/>
              <a:gdLst>
                <a:gd name="T0" fmla="*/ 52 w 147"/>
                <a:gd name="T1" fmla="*/ 8 h 129"/>
                <a:gd name="T2" fmla="*/ 18 w 147"/>
                <a:gd name="T3" fmla="*/ 24 h 129"/>
                <a:gd name="T4" fmla="*/ 5 w 147"/>
                <a:gd name="T5" fmla="*/ 50 h 129"/>
                <a:gd name="T6" fmla="*/ 18 w 147"/>
                <a:gd name="T7" fmla="*/ 76 h 129"/>
                <a:gd name="T8" fmla="*/ 52 w 147"/>
                <a:gd name="T9" fmla="*/ 92 h 129"/>
                <a:gd name="T10" fmla="*/ 80 w 147"/>
                <a:gd name="T11" fmla="*/ 95 h 129"/>
                <a:gd name="T12" fmla="*/ 89 w 147"/>
                <a:gd name="T13" fmla="*/ 94 h 129"/>
                <a:gd name="T14" fmla="*/ 90 w 147"/>
                <a:gd name="T15" fmla="*/ 108 h 129"/>
                <a:gd name="T16" fmla="*/ 94 w 147"/>
                <a:gd name="T17" fmla="*/ 115 h 129"/>
                <a:gd name="T18" fmla="*/ 105 w 147"/>
                <a:gd name="T19" fmla="*/ 100 h 129"/>
                <a:gd name="T20" fmla="*/ 109 w 147"/>
                <a:gd name="T21" fmla="*/ 88 h 129"/>
                <a:gd name="T22" fmla="*/ 123 w 147"/>
                <a:gd name="T23" fmla="*/ 81 h 129"/>
                <a:gd name="T24" fmla="*/ 138 w 147"/>
                <a:gd name="T25" fmla="*/ 61 h 129"/>
                <a:gd name="T26" fmla="*/ 137 w 147"/>
                <a:gd name="T27" fmla="*/ 36 h 129"/>
                <a:gd name="T28" fmla="*/ 114 w 147"/>
                <a:gd name="T29" fmla="*/ 14 h 129"/>
                <a:gd name="T30" fmla="*/ 73 w 147"/>
                <a:gd name="T31" fmla="*/ 6 h 129"/>
                <a:gd name="T32" fmla="*/ 93 w 147"/>
                <a:gd name="T33" fmla="*/ 1 h 129"/>
                <a:gd name="T34" fmla="*/ 125 w 147"/>
                <a:gd name="T35" fmla="*/ 14 h 129"/>
                <a:gd name="T36" fmla="*/ 144 w 147"/>
                <a:gd name="T37" fmla="*/ 37 h 129"/>
                <a:gd name="T38" fmla="*/ 145 w 147"/>
                <a:gd name="T39" fmla="*/ 63 h 129"/>
                <a:gd name="T40" fmla="*/ 129 w 147"/>
                <a:gd name="T41" fmla="*/ 84 h 129"/>
                <a:gd name="T42" fmla="*/ 109 w 147"/>
                <a:gd name="T43" fmla="*/ 106 h 129"/>
                <a:gd name="T44" fmla="*/ 94 w 147"/>
                <a:gd name="T45" fmla="*/ 123 h 129"/>
                <a:gd name="T46" fmla="*/ 85 w 147"/>
                <a:gd name="T47" fmla="*/ 127 h 129"/>
                <a:gd name="T48" fmla="*/ 81 w 147"/>
                <a:gd name="T49" fmla="*/ 124 h 129"/>
                <a:gd name="T50" fmla="*/ 83 w 147"/>
                <a:gd name="T51" fmla="*/ 100 h 129"/>
                <a:gd name="T52" fmla="*/ 54 w 147"/>
                <a:gd name="T53" fmla="*/ 99 h 129"/>
                <a:gd name="T54" fmla="*/ 21 w 147"/>
                <a:gd name="T55" fmla="*/ 86 h 129"/>
                <a:gd name="T56" fmla="*/ 2 w 147"/>
                <a:gd name="T57" fmla="*/ 64 h 129"/>
                <a:gd name="T58" fmla="*/ 2 w 147"/>
                <a:gd name="T59" fmla="*/ 37 h 129"/>
                <a:gd name="T60" fmla="*/ 21 w 147"/>
                <a:gd name="T61" fmla="*/ 14 h 129"/>
                <a:gd name="T62" fmla="*/ 54 w 147"/>
                <a:gd name="T63" fmla="*/ 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9">
                  <a:moveTo>
                    <a:pt x="73" y="6"/>
                  </a:moveTo>
                  <a:lnTo>
                    <a:pt x="52" y="8"/>
                  </a:lnTo>
                  <a:lnTo>
                    <a:pt x="33" y="14"/>
                  </a:lnTo>
                  <a:lnTo>
                    <a:pt x="18" y="24"/>
                  </a:lnTo>
                  <a:lnTo>
                    <a:pt x="9" y="36"/>
                  </a:lnTo>
                  <a:lnTo>
                    <a:pt x="5" y="50"/>
                  </a:lnTo>
                  <a:lnTo>
                    <a:pt x="9" y="64"/>
                  </a:lnTo>
                  <a:lnTo>
                    <a:pt x="18" y="76"/>
                  </a:lnTo>
                  <a:lnTo>
                    <a:pt x="33" y="86"/>
                  </a:lnTo>
                  <a:lnTo>
                    <a:pt x="52" y="92"/>
                  </a:lnTo>
                  <a:lnTo>
                    <a:pt x="73" y="95"/>
                  </a:lnTo>
                  <a:lnTo>
                    <a:pt x="80" y="95"/>
                  </a:lnTo>
                  <a:lnTo>
                    <a:pt x="85" y="95"/>
                  </a:lnTo>
                  <a:lnTo>
                    <a:pt x="89" y="94"/>
                  </a:lnTo>
                  <a:lnTo>
                    <a:pt x="89" y="97"/>
                  </a:lnTo>
                  <a:lnTo>
                    <a:pt x="90" y="108"/>
                  </a:lnTo>
                  <a:lnTo>
                    <a:pt x="89" y="119"/>
                  </a:lnTo>
                  <a:lnTo>
                    <a:pt x="94" y="115"/>
                  </a:lnTo>
                  <a:lnTo>
                    <a:pt x="99" y="109"/>
                  </a:lnTo>
                  <a:lnTo>
                    <a:pt x="105" y="100"/>
                  </a:lnTo>
                  <a:lnTo>
                    <a:pt x="109" y="89"/>
                  </a:lnTo>
                  <a:lnTo>
                    <a:pt x="109" y="88"/>
                  </a:lnTo>
                  <a:lnTo>
                    <a:pt x="111" y="87"/>
                  </a:lnTo>
                  <a:lnTo>
                    <a:pt x="123" y="81"/>
                  </a:lnTo>
                  <a:lnTo>
                    <a:pt x="133" y="72"/>
                  </a:lnTo>
                  <a:lnTo>
                    <a:pt x="138" y="61"/>
                  </a:lnTo>
                  <a:lnTo>
                    <a:pt x="141" y="50"/>
                  </a:lnTo>
                  <a:lnTo>
                    <a:pt x="137" y="36"/>
                  </a:lnTo>
                  <a:lnTo>
                    <a:pt x="128" y="24"/>
                  </a:lnTo>
                  <a:lnTo>
                    <a:pt x="114" y="14"/>
                  </a:lnTo>
                  <a:lnTo>
                    <a:pt x="95" y="8"/>
                  </a:lnTo>
                  <a:lnTo>
                    <a:pt x="73" y="6"/>
                  </a:lnTo>
                  <a:close/>
                  <a:moveTo>
                    <a:pt x="73" y="0"/>
                  </a:moveTo>
                  <a:lnTo>
                    <a:pt x="93" y="1"/>
                  </a:lnTo>
                  <a:lnTo>
                    <a:pt x="110" y="7"/>
                  </a:lnTo>
                  <a:lnTo>
                    <a:pt x="125" y="14"/>
                  </a:lnTo>
                  <a:lnTo>
                    <a:pt x="137" y="25"/>
                  </a:lnTo>
                  <a:lnTo>
                    <a:pt x="144" y="37"/>
                  </a:lnTo>
                  <a:lnTo>
                    <a:pt x="147" y="50"/>
                  </a:lnTo>
                  <a:lnTo>
                    <a:pt x="145" y="63"/>
                  </a:lnTo>
                  <a:lnTo>
                    <a:pt x="138" y="74"/>
                  </a:lnTo>
                  <a:lnTo>
                    <a:pt x="129" y="84"/>
                  </a:lnTo>
                  <a:lnTo>
                    <a:pt x="115" y="92"/>
                  </a:lnTo>
                  <a:lnTo>
                    <a:pt x="109" y="106"/>
                  </a:lnTo>
                  <a:lnTo>
                    <a:pt x="102" y="116"/>
                  </a:lnTo>
                  <a:lnTo>
                    <a:pt x="94" y="123"/>
                  </a:lnTo>
                  <a:lnTo>
                    <a:pt x="89" y="126"/>
                  </a:lnTo>
                  <a:lnTo>
                    <a:pt x="85" y="127"/>
                  </a:lnTo>
                  <a:lnTo>
                    <a:pt x="80" y="129"/>
                  </a:lnTo>
                  <a:lnTo>
                    <a:pt x="81" y="124"/>
                  </a:lnTo>
                  <a:lnTo>
                    <a:pt x="83" y="112"/>
                  </a:lnTo>
                  <a:lnTo>
                    <a:pt x="83" y="100"/>
                  </a:lnTo>
                  <a:lnTo>
                    <a:pt x="73" y="101"/>
                  </a:lnTo>
                  <a:lnTo>
                    <a:pt x="54" y="99"/>
                  </a:lnTo>
                  <a:lnTo>
                    <a:pt x="36" y="94"/>
                  </a:lnTo>
                  <a:lnTo>
                    <a:pt x="21" y="86"/>
                  </a:lnTo>
                  <a:lnTo>
                    <a:pt x="9" y="76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7"/>
                  </a:lnTo>
                  <a:lnTo>
                    <a:pt x="9" y="25"/>
                  </a:lnTo>
                  <a:lnTo>
                    <a:pt x="21" y="14"/>
                  </a:lnTo>
                  <a:lnTo>
                    <a:pt x="36" y="7"/>
                  </a:lnTo>
                  <a:lnTo>
                    <a:pt x="54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4" name="Rectangle 141"/>
            <p:cNvSpPr>
              <a:spLocks noChangeArrowheads="1"/>
            </p:cNvSpPr>
            <p:nvPr/>
          </p:nvSpPr>
          <p:spPr bwMode="auto">
            <a:xfrm>
              <a:off x="4156076" y="4664076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5" name="Rectangle 142"/>
            <p:cNvSpPr>
              <a:spLocks noChangeArrowheads="1"/>
            </p:cNvSpPr>
            <p:nvPr/>
          </p:nvSpPr>
          <p:spPr bwMode="auto">
            <a:xfrm>
              <a:off x="4156076" y="4705351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10805331" y="3549255"/>
            <a:ext cx="531267" cy="400627"/>
            <a:chOff x="5394326" y="4732338"/>
            <a:chExt cx="484188" cy="365125"/>
          </a:xfrm>
        </p:grpSpPr>
        <p:sp>
          <p:nvSpPr>
            <p:cNvPr id="190" name="Freeform 143"/>
            <p:cNvSpPr>
              <a:spLocks/>
            </p:cNvSpPr>
            <p:nvPr/>
          </p:nvSpPr>
          <p:spPr bwMode="auto">
            <a:xfrm>
              <a:off x="5394326" y="4760913"/>
              <a:ext cx="484188" cy="336550"/>
            </a:xfrm>
            <a:custGeom>
              <a:avLst/>
              <a:gdLst>
                <a:gd name="T0" fmla="*/ 0 w 305"/>
                <a:gd name="T1" fmla="*/ 0 h 212"/>
                <a:gd name="T2" fmla="*/ 6 w 305"/>
                <a:gd name="T3" fmla="*/ 0 h 212"/>
                <a:gd name="T4" fmla="*/ 6 w 305"/>
                <a:gd name="T5" fmla="*/ 206 h 212"/>
                <a:gd name="T6" fmla="*/ 305 w 305"/>
                <a:gd name="T7" fmla="*/ 206 h 212"/>
                <a:gd name="T8" fmla="*/ 305 w 305"/>
                <a:gd name="T9" fmla="*/ 212 h 212"/>
                <a:gd name="T10" fmla="*/ 0 w 305"/>
                <a:gd name="T11" fmla="*/ 212 h 212"/>
                <a:gd name="T12" fmla="*/ 0 w 305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12">
                  <a:moveTo>
                    <a:pt x="0" y="0"/>
                  </a:moveTo>
                  <a:lnTo>
                    <a:pt x="6" y="0"/>
                  </a:lnTo>
                  <a:lnTo>
                    <a:pt x="6" y="206"/>
                  </a:lnTo>
                  <a:lnTo>
                    <a:pt x="305" y="206"/>
                  </a:lnTo>
                  <a:lnTo>
                    <a:pt x="305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1" name="Freeform 144"/>
            <p:cNvSpPr>
              <a:spLocks noEditPoints="1"/>
            </p:cNvSpPr>
            <p:nvPr/>
          </p:nvSpPr>
          <p:spPr bwMode="auto">
            <a:xfrm>
              <a:off x="5449888" y="4946651"/>
              <a:ext cx="76200" cy="123825"/>
            </a:xfrm>
            <a:custGeom>
              <a:avLst/>
              <a:gdLst>
                <a:gd name="T0" fmla="*/ 23 w 48"/>
                <a:gd name="T1" fmla="*/ 7 h 78"/>
                <a:gd name="T2" fmla="*/ 19 w 48"/>
                <a:gd name="T3" fmla="*/ 8 h 78"/>
                <a:gd name="T4" fmla="*/ 15 w 48"/>
                <a:gd name="T5" fmla="*/ 9 h 78"/>
                <a:gd name="T6" fmla="*/ 11 w 48"/>
                <a:gd name="T7" fmla="*/ 11 h 78"/>
                <a:gd name="T8" fmla="*/ 8 w 48"/>
                <a:gd name="T9" fmla="*/ 15 h 78"/>
                <a:gd name="T10" fmla="*/ 7 w 48"/>
                <a:gd name="T11" fmla="*/ 19 h 78"/>
                <a:gd name="T12" fmla="*/ 6 w 48"/>
                <a:gd name="T13" fmla="*/ 23 h 78"/>
                <a:gd name="T14" fmla="*/ 6 w 48"/>
                <a:gd name="T15" fmla="*/ 73 h 78"/>
                <a:gd name="T16" fmla="*/ 42 w 48"/>
                <a:gd name="T17" fmla="*/ 73 h 78"/>
                <a:gd name="T18" fmla="*/ 42 w 48"/>
                <a:gd name="T19" fmla="*/ 23 h 78"/>
                <a:gd name="T20" fmla="*/ 42 w 48"/>
                <a:gd name="T21" fmla="*/ 19 h 78"/>
                <a:gd name="T22" fmla="*/ 40 w 48"/>
                <a:gd name="T23" fmla="*/ 15 h 78"/>
                <a:gd name="T24" fmla="*/ 37 w 48"/>
                <a:gd name="T25" fmla="*/ 11 h 78"/>
                <a:gd name="T26" fmla="*/ 34 w 48"/>
                <a:gd name="T27" fmla="*/ 9 h 78"/>
                <a:gd name="T28" fmla="*/ 30 w 48"/>
                <a:gd name="T29" fmla="*/ 8 h 78"/>
                <a:gd name="T30" fmla="*/ 25 w 48"/>
                <a:gd name="T31" fmla="*/ 7 h 78"/>
                <a:gd name="T32" fmla="*/ 23 w 48"/>
                <a:gd name="T33" fmla="*/ 7 h 78"/>
                <a:gd name="T34" fmla="*/ 23 w 48"/>
                <a:gd name="T35" fmla="*/ 0 h 78"/>
                <a:gd name="T36" fmla="*/ 25 w 48"/>
                <a:gd name="T37" fmla="*/ 0 h 78"/>
                <a:gd name="T38" fmla="*/ 37 w 48"/>
                <a:gd name="T39" fmla="*/ 3 h 78"/>
                <a:gd name="T40" fmla="*/ 45 w 48"/>
                <a:gd name="T41" fmla="*/ 12 h 78"/>
                <a:gd name="T42" fmla="*/ 48 w 48"/>
                <a:gd name="T43" fmla="*/ 23 h 78"/>
                <a:gd name="T44" fmla="*/ 48 w 48"/>
                <a:gd name="T45" fmla="*/ 78 h 78"/>
                <a:gd name="T46" fmla="*/ 0 w 48"/>
                <a:gd name="T47" fmla="*/ 78 h 78"/>
                <a:gd name="T48" fmla="*/ 0 w 48"/>
                <a:gd name="T49" fmla="*/ 23 h 78"/>
                <a:gd name="T50" fmla="*/ 4 w 48"/>
                <a:gd name="T51" fmla="*/ 12 h 78"/>
                <a:gd name="T52" fmla="*/ 11 w 48"/>
                <a:gd name="T53" fmla="*/ 3 h 78"/>
                <a:gd name="T54" fmla="*/ 23 w 48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23" y="7"/>
                  </a:moveTo>
                  <a:lnTo>
                    <a:pt x="19" y="8"/>
                  </a:lnTo>
                  <a:lnTo>
                    <a:pt x="15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7" y="19"/>
                  </a:lnTo>
                  <a:lnTo>
                    <a:pt x="6" y="23"/>
                  </a:lnTo>
                  <a:lnTo>
                    <a:pt x="6" y="73"/>
                  </a:lnTo>
                  <a:lnTo>
                    <a:pt x="42" y="73"/>
                  </a:lnTo>
                  <a:lnTo>
                    <a:pt x="42" y="23"/>
                  </a:lnTo>
                  <a:lnTo>
                    <a:pt x="42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3" y="7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2"/>
                  </a:lnTo>
                  <a:lnTo>
                    <a:pt x="48" y="23"/>
                  </a:lnTo>
                  <a:lnTo>
                    <a:pt x="48" y="78"/>
                  </a:lnTo>
                  <a:lnTo>
                    <a:pt x="0" y="78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2" name="Freeform 145"/>
            <p:cNvSpPr>
              <a:spLocks noEditPoints="1"/>
            </p:cNvSpPr>
            <p:nvPr/>
          </p:nvSpPr>
          <p:spPr bwMode="auto">
            <a:xfrm>
              <a:off x="5556251" y="4892676"/>
              <a:ext cx="74613" cy="177800"/>
            </a:xfrm>
            <a:custGeom>
              <a:avLst/>
              <a:gdLst>
                <a:gd name="T0" fmla="*/ 22 w 47"/>
                <a:gd name="T1" fmla="*/ 7 h 112"/>
                <a:gd name="T2" fmla="*/ 18 w 47"/>
                <a:gd name="T3" fmla="*/ 7 h 112"/>
                <a:gd name="T4" fmla="*/ 14 w 47"/>
                <a:gd name="T5" fmla="*/ 9 h 112"/>
                <a:gd name="T6" fmla="*/ 11 w 47"/>
                <a:gd name="T7" fmla="*/ 11 h 112"/>
                <a:gd name="T8" fmla="*/ 8 w 47"/>
                <a:gd name="T9" fmla="*/ 15 h 112"/>
                <a:gd name="T10" fmla="*/ 6 w 47"/>
                <a:gd name="T11" fmla="*/ 19 h 112"/>
                <a:gd name="T12" fmla="*/ 6 w 47"/>
                <a:gd name="T13" fmla="*/ 23 h 112"/>
                <a:gd name="T14" fmla="*/ 6 w 47"/>
                <a:gd name="T15" fmla="*/ 107 h 112"/>
                <a:gd name="T16" fmla="*/ 42 w 47"/>
                <a:gd name="T17" fmla="*/ 107 h 112"/>
                <a:gd name="T18" fmla="*/ 42 w 47"/>
                <a:gd name="T19" fmla="*/ 23 h 112"/>
                <a:gd name="T20" fmla="*/ 41 w 47"/>
                <a:gd name="T21" fmla="*/ 19 h 112"/>
                <a:gd name="T22" fmla="*/ 40 w 47"/>
                <a:gd name="T23" fmla="*/ 15 h 112"/>
                <a:gd name="T24" fmla="*/ 37 w 47"/>
                <a:gd name="T25" fmla="*/ 11 h 112"/>
                <a:gd name="T26" fmla="*/ 33 w 47"/>
                <a:gd name="T27" fmla="*/ 9 h 112"/>
                <a:gd name="T28" fmla="*/ 29 w 47"/>
                <a:gd name="T29" fmla="*/ 7 h 112"/>
                <a:gd name="T30" fmla="*/ 25 w 47"/>
                <a:gd name="T31" fmla="*/ 7 h 112"/>
                <a:gd name="T32" fmla="*/ 22 w 47"/>
                <a:gd name="T33" fmla="*/ 7 h 112"/>
                <a:gd name="T34" fmla="*/ 22 w 47"/>
                <a:gd name="T35" fmla="*/ 0 h 112"/>
                <a:gd name="T36" fmla="*/ 25 w 47"/>
                <a:gd name="T37" fmla="*/ 0 h 112"/>
                <a:gd name="T38" fmla="*/ 37 w 47"/>
                <a:gd name="T39" fmla="*/ 4 h 112"/>
                <a:gd name="T40" fmla="*/ 44 w 47"/>
                <a:gd name="T41" fmla="*/ 12 h 112"/>
                <a:gd name="T42" fmla="*/ 47 w 47"/>
                <a:gd name="T43" fmla="*/ 23 h 112"/>
                <a:gd name="T44" fmla="*/ 47 w 47"/>
                <a:gd name="T45" fmla="*/ 112 h 112"/>
                <a:gd name="T46" fmla="*/ 0 w 47"/>
                <a:gd name="T47" fmla="*/ 112 h 112"/>
                <a:gd name="T48" fmla="*/ 0 w 47"/>
                <a:gd name="T49" fmla="*/ 23 h 112"/>
                <a:gd name="T50" fmla="*/ 3 w 47"/>
                <a:gd name="T51" fmla="*/ 12 h 112"/>
                <a:gd name="T52" fmla="*/ 11 w 47"/>
                <a:gd name="T53" fmla="*/ 4 h 112"/>
                <a:gd name="T54" fmla="*/ 22 w 47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112">
                  <a:moveTo>
                    <a:pt x="22" y="7"/>
                  </a:moveTo>
                  <a:lnTo>
                    <a:pt x="18" y="7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6" y="19"/>
                  </a:lnTo>
                  <a:lnTo>
                    <a:pt x="6" y="23"/>
                  </a:lnTo>
                  <a:lnTo>
                    <a:pt x="6" y="107"/>
                  </a:lnTo>
                  <a:lnTo>
                    <a:pt x="42" y="107"/>
                  </a:lnTo>
                  <a:lnTo>
                    <a:pt x="42" y="23"/>
                  </a:lnTo>
                  <a:lnTo>
                    <a:pt x="41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3" y="9"/>
                  </a:lnTo>
                  <a:lnTo>
                    <a:pt x="29" y="7"/>
                  </a:lnTo>
                  <a:lnTo>
                    <a:pt x="25" y="7"/>
                  </a:lnTo>
                  <a:lnTo>
                    <a:pt x="22" y="7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7" y="4"/>
                  </a:lnTo>
                  <a:lnTo>
                    <a:pt x="44" y="12"/>
                  </a:lnTo>
                  <a:lnTo>
                    <a:pt x="47" y="23"/>
                  </a:lnTo>
                  <a:lnTo>
                    <a:pt x="47" y="112"/>
                  </a:lnTo>
                  <a:lnTo>
                    <a:pt x="0" y="112"/>
                  </a:lnTo>
                  <a:lnTo>
                    <a:pt x="0" y="23"/>
                  </a:lnTo>
                  <a:lnTo>
                    <a:pt x="3" y="12"/>
                  </a:lnTo>
                  <a:lnTo>
                    <a:pt x="11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3" name="Freeform 146"/>
            <p:cNvSpPr>
              <a:spLocks noEditPoints="1"/>
            </p:cNvSpPr>
            <p:nvPr/>
          </p:nvSpPr>
          <p:spPr bwMode="auto">
            <a:xfrm>
              <a:off x="5662613" y="4840288"/>
              <a:ext cx="76200" cy="230188"/>
            </a:xfrm>
            <a:custGeom>
              <a:avLst/>
              <a:gdLst>
                <a:gd name="T0" fmla="*/ 22 w 48"/>
                <a:gd name="T1" fmla="*/ 6 h 145"/>
                <a:gd name="T2" fmla="*/ 17 w 48"/>
                <a:gd name="T3" fmla="*/ 6 h 145"/>
                <a:gd name="T4" fmla="*/ 14 w 48"/>
                <a:gd name="T5" fmla="*/ 8 h 145"/>
                <a:gd name="T6" fmla="*/ 11 w 48"/>
                <a:gd name="T7" fmla="*/ 11 h 145"/>
                <a:gd name="T8" fmla="*/ 8 w 48"/>
                <a:gd name="T9" fmla="*/ 14 h 145"/>
                <a:gd name="T10" fmla="*/ 6 w 48"/>
                <a:gd name="T11" fmla="*/ 18 h 145"/>
                <a:gd name="T12" fmla="*/ 5 w 48"/>
                <a:gd name="T13" fmla="*/ 23 h 145"/>
                <a:gd name="T14" fmla="*/ 5 w 48"/>
                <a:gd name="T15" fmla="*/ 140 h 145"/>
                <a:gd name="T16" fmla="*/ 41 w 48"/>
                <a:gd name="T17" fmla="*/ 140 h 145"/>
                <a:gd name="T18" fmla="*/ 41 w 48"/>
                <a:gd name="T19" fmla="*/ 23 h 145"/>
                <a:gd name="T20" fmla="*/ 40 w 48"/>
                <a:gd name="T21" fmla="*/ 18 h 145"/>
                <a:gd name="T22" fmla="*/ 39 w 48"/>
                <a:gd name="T23" fmla="*/ 14 h 145"/>
                <a:gd name="T24" fmla="*/ 36 w 48"/>
                <a:gd name="T25" fmla="*/ 11 h 145"/>
                <a:gd name="T26" fmla="*/ 33 w 48"/>
                <a:gd name="T27" fmla="*/ 8 h 145"/>
                <a:gd name="T28" fmla="*/ 29 w 48"/>
                <a:gd name="T29" fmla="*/ 6 h 145"/>
                <a:gd name="T30" fmla="*/ 25 w 48"/>
                <a:gd name="T31" fmla="*/ 6 h 145"/>
                <a:gd name="T32" fmla="*/ 22 w 48"/>
                <a:gd name="T33" fmla="*/ 6 h 145"/>
                <a:gd name="T34" fmla="*/ 22 w 48"/>
                <a:gd name="T35" fmla="*/ 0 h 145"/>
                <a:gd name="T36" fmla="*/ 25 w 48"/>
                <a:gd name="T37" fmla="*/ 0 h 145"/>
                <a:gd name="T38" fmla="*/ 36 w 48"/>
                <a:gd name="T39" fmla="*/ 3 h 145"/>
                <a:gd name="T40" fmla="*/ 44 w 48"/>
                <a:gd name="T41" fmla="*/ 12 h 145"/>
                <a:gd name="T42" fmla="*/ 48 w 48"/>
                <a:gd name="T43" fmla="*/ 23 h 145"/>
                <a:gd name="T44" fmla="*/ 48 w 48"/>
                <a:gd name="T45" fmla="*/ 145 h 145"/>
                <a:gd name="T46" fmla="*/ 0 w 48"/>
                <a:gd name="T47" fmla="*/ 145 h 145"/>
                <a:gd name="T48" fmla="*/ 0 w 48"/>
                <a:gd name="T49" fmla="*/ 23 h 145"/>
                <a:gd name="T50" fmla="*/ 2 w 48"/>
                <a:gd name="T51" fmla="*/ 12 h 145"/>
                <a:gd name="T52" fmla="*/ 11 w 48"/>
                <a:gd name="T53" fmla="*/ 3 h 145"/>
                <a:gd name="T54" fmla="*/ 22 w 48"/>
                <a:gd name="T5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5">
                  <a:moveTo>
                    <a:pt x="22" y="6"/>
                  </a:moveTo>
                  <a:lnTo>
                    <a:pt x="17" y="6"/>
                  </a:lnTo>
                  <a:lnTo>
                    <a:pt x="14" y="8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5" y="23"/>
                  </a:lnTo>
                  <a:lnTo>
                    <a:pt x="5" y="140"/>
                  </a:lnTo>
                  <a:lnTo>
                    <a:pt x="41" y="140"/>
                  </a:lnTo>
                  <a:lnTo>
                    <a:pt x="41" y="23"/>
                  </a:lnTo>
                  <a:lnTo>
                    <a:pt x="40" y="18"/>
                  </a:lnTo>
                  <a:lnTo>
                    <a:pt x="39" y="14"/>
                  </a:lnTo>
                  <a:lnTo>
                    <a:pt x="36" y="11"/>
                  </a:lnTo>
                  <a:lnTo>
                    <a:pt x="33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2" y="6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6" y="3"/>
                  </a:lnTo>
                  <a:lnTo>
                    <a:pt x="44" y="12"/>
                  </a:lnTo>
                  <a:lnTo>
                    <a:pt x="48" y="23"/>
                  </a:lnTo>
                  <a:lnTo>
                    <a:pt x="48" y="145"/>
                  </a:lnTo>
                  <a:lnTo>
                    <a:pt x="0" y="145"/>
                  </a:lnTo>
                  <a:lnTo>
                    <a:pt x="0" y="23"/>
                  </a:lnTo>
                  <a:lnTo>
                    <a:pt x="2" y="12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4" name="Freeform 147"/>
            <p:cNvSpPr>
              <a:spLocks noEditPoints="1"/>
            </p:cNvSpPr>
            <p:nvPr/>
          </p:nvSpPr>
          <p:spPr bwMode="auto">
            <a:xfrm>
              <a:off x="5767388" y="4784726"/>
              <a:ext cx="76200" cy="285750"/>
            </a:xfrm>
            <a:custGeom>
              <a:avLst/>
              <a:gdLst>
                <a:gd name="T0" fmla="*/ 23 w 48"/>
                <a:gd name="T1" fmla="*/ 5 h 180"/>
                <a:gd name="T2" fmla="*/ 19 w 48"/>
                <a:gd name="T3" fmla="*/ 6 h 180"/>
                <a:gd name="T4" fmla="*/ 14 w 48"/>
                <a:gd name="T5" fmla="*/ 9 h 180"/>
                <a:gd name="T6" fmla="*/ 11 w 48"/>
                <a:gd name="T7" fmla="*/ 11 h 180"/>
                <a:gd name="T8" fmla="*/ 8 w 48"/>
                <a:gd name="T9" fmla="*/ 14 h 180"/>
                <a:gd name="T10" fmla="*/ 7 w 48"/>
                <a:gd name="T11" fmla="*/ 18 h 180"/>
                <a:gd name="T12" fmla="*/ 6 w 48"/>
                <a:gd name="T13" fmla="*/ 23 h 180"/>
                <a:gd name="T14" fmla="*/ 6 w 48"/>
                <a:gd name="T15" fmla="*/ 175 h 180"/>
                <a:gd name="T16" fmla="*/ 41 w 48"/>
                <a:gd name="T17" fmla="*/ 175 h 180"/>
                <a:gd name="T18" fmla="*/ 41 w 48"/>
                <a:gd name="T19" fmla="*/ 23 h 180"/>
                <a:gd name="T20" fmla="*/ 41 w 48"/>
                <a:gd name="T21" fmla="*/ 18 h 180"/>
                <a:gd name="T22" fmla="*/ 39 w 48"/>
                <a:gd name="T23" fmla="*/ 14 h 180"/>
                <a:gd name="T24" fmla="*/ 37 w 48"/>
                <a:gd name="T25" fmla="*/ 11 h 180"/>
                <a:gd name="T26" fmla="*/ 34 w 48"/>
                <a:gd name="T27" fmla="*/ 9 h 180"/>
                <a:gd name="T28" fmla="*/ 29 w 48"/>
                <a:gd name="T29" fmla="*/ 6 h 180"/>
                <a:gd name="T30" fmla="*/ 25 w 48"/>
                <a:gd name="T31" fmla="*/ 5 h 180"/>
                <a:gd name="T32" fmla="*/ 23 w 48"/>
                <a:gd name="T33" fmla="*/ 5 h 180"/>
                <a:gd name="T34" fmla="*/ 23 w 48"/>
                <a:gd name="T35" fmla="*/ 0 h 180"/>
                <a:gd name="T36" fmla="*/ 25 w 48"/>
                <a:gd name="T37" fmla="*/ 0 h 180"/>
                <a:gd name="T38" fmla="*/ 37 w 48"/>
                <a:gd name="T39" fmla="*/ 3 h 180"/>
                <a:gd name="T40" fmla="*/ 45 w 48"/>
                <a:gd name="T41" fmla="*/ 11 h 180"/>
                <a:gd name="T42" fmla="*/ 48 w 48"/>
                <a:gd name="T43" fmla="*/ 23 h 180"/>
                <a:gd name="T44" fmla="*/ 48 w 48"/>
                <a:gd name="T45" fmla="*/ 180 h 180"/>
                <a:gd name="T46" fmla="*/ 0 w 48"/>
                <a:gd name="T47" fmla="*/ 180 h 180"/>
                <a:gd name="T48" fmla="*/ 0 w 48"/>
                <a:gd name="T49" fmla="*/ 23 h 180"/>
                <a:gd name="T50" fmla="*/ 3 w 48"/>
                <a:gd name="T51" fmla="*/ 11 h 180"/>
                <a:gd name="T52" fmla="*/ 11 w 48"/>
                <a:gd name="T53" fmla="*/ 3 h 180"/>
                <a:gd name="T54" fmla="*/ 23 w 48"/>
                <a:gd name="T5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80">
                  <a:moveTo>
                    <a:pt x="23" y="5"/>
                  </a:moveTo>
                  <a:lnTo>
                    <a:pt x="19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6" y="23"/>
                  </a:lnTo>
                  <a:lnTo>
                    <a:pt x="6" y="175"/>
                  </a:lnTo>
                  <a:lnTo>
                    <a:pt x="41" y="175"/>
                  </a:lnTo>
                  <a:lnTo>
                    <a:pt x="41" y="23"/>
                  </a:lnTo>
                  <a:lnTo>
                    <a:pt x="41" y="18"/>
                  </a:lnTo>
                  <a:lnTo>
                    <a:pt x="39" y="14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29" y="6"/>
                  </a:lnTo>
                  <a:lnTo>
                    <a:pt x="25" y="5"/>
                  </a:lnTo>
                  <a:lnTo>
                    <a:pt x="23" y="5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1"/>
                  </a:lnTo>
                  <a:lnTo>
                    <a:pt x="48" y="23"/>
                  </a:lnTo>
                  <a:lnTo>
                    <a:pt x="48" y="180"/>
                  </a:lnTo>
                  <a:lnTo>
                    <a:pt x="0" y="180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5" name="Freeform 148"/>
            <p:cNvSpPr>
              <a:spLocks/>
            </p:cNvSpPr>
            <p:nvPr/>
          </p:nvSpPr>
          <p:spPr bwMode="auto">
            <a:xfrm>
              <a:off x="5453063" y="4732338"/>
              <a:ext cx="293688" cy="153988"/>
            </a:xfrm>
            <a:custGeom>
              <a:avLst/>
              <a:gdLst>
                <a:gd name="T0" fmla="*/ 134 w 185"/>
                <a:gd name="T1" fmla="*/ 0 h 97"/>
                <a:gd name="T2" fmla="*/ 185 w 185"/>
                <a:gd name="T3" fmla="*/ 13 h 97"/>
                <a:gd name="T4" fmla="*/ 160 w 185"/>
                <a:gd name="T5" fmla="*/ 59 h 97"/>
                <a:gd name="T6" fmla="*/ 155 w 185"/>
                <a:gd name="T7" fmla="*/ 57 h 97"/>
                <a:gd name="T8" fmla="*/ 173 w 185"/>
                <a:gd name="T9" fmla="*/ 21 h 97"/>
                <a:gd name="T10" fmla="*/ 2 w 185"/>
                <a:gd name="T11" fmla="*/ 97 h 97"/>
                <a:gd name="T12" fmla="*/ 0 w 185"/>
                <a:gd name="T13" fmla="*/ 92 h 97"/>
                <a:gd name="T14" fmla="*/ 171 w 185"/>
                <a:gd name="T15" fmla="*/ 16 h 97"/>
                <a:gd name="T16" fmla="*/ 133 w 185"/>
                <a:gd name="T17" fmla="*/ 6 h 97"/>
                <a:gd name="T18" fmla="*/ 134 w 185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97">
                  <a:moveTo>
                    <a:pt x="134" y="0"/>
                  </a:moveTo>
                  <a:lnTo>
                    <a:pt x="185" y="13"/>
                  </a:lnTo>
                  <a:lnTo>
                    <a:pt x="160" y="59"/>
                  </a:lnTo>
                  <a:lnTo>
                    <a:pt x="155" y="57"/>
                  </a:lnTo>
                  <a:lnTo>
                    <a:pt x="173" y="21"/>
                  </a:lnTo>
                  <a:lnTo>
                    <a:pt x="2" y="97"/>
                  </a:lnTo>
                  <a:lnTo>
                    <a:pt x="0" y="92"/>
                  </a:lnTo>
                  <a:lnTo>
                    <a:pt x="171" y="16"/>
                  </a:lnTo>
                  <a:lnTo>
                    <a:pt x="13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777423" y="3476413"/>
            <a:ext cx="607909" cy="538235"/>
            <a:chOff x="6907213" y="4678363"/>
            <a:chExt cx="554038" cy="490538"/>
          </a:xfrm>
        </p:grpSpPr>
        <p:sp>
          <p:nvSpPr>
            <p:cNvPr id="201" name="Freeform 149"/>
            <p:cNvSpPr>
              <a:spLocks noEditPoints="1"/>
            </p:cNvSpPr>
            <p:nvPr/>
          </p:nvSpPr>
          <p:spPr bwMode="auto">
            <a:xfrm>
              <a:off x="6907213" y="4678363"/>
              <a:ext cx="554038" cy="490538"/>
            </a:xfrm>
            <a:custGeom>
              <a:avLst/>
              <a:gdLst>
                <a:gd name="T0" fmla="*/ 13 w 349"/>
                <a:gd name="T1" fmla="*/ 182 h 309"/>
                <a:gd name="T2" fmla="*/ 193 w 349"/>
                <a:gd name="T3" fmla="*/ 154 h 309"/>
                <a:gd name="T4" fmla="*/ 292 w 349"/>
                <a:gd name="T5" fmla="*/ 118 h 309"/>
                <a:gd name="T6" fmla="*/ 338 w 349"/>
                <a:gd name="T7" fmla="*/ 166 h 309"/>
                <a:gd name="T8" fmla="*/ 198 w 349"/>
                <a:gd name="T9" fmla="*/ 114 h 309"/>
                <a:gd name="T10" fmla="*/ 343 w 349"/>
                <a:gd name="T11" fmla="*/ 303 h 309"/>
                <a:gd name="T12" fmla="*/ 286 w 349"/>
                <a:gd name="T13" fmla="*/ 171 h 309"/>
                <a:gd name="T14" fmla="*/ 198 w 349"/>
                <a:gd name="T15" fmla="*/ 114 h 309"/>
                <a:gd name="T16" fmla="*/ 57 w 349"/>
                <a:gd name="T17" fmla="*/ 120 h 309"/>
                <a:gd name="T18" fmla="*/ 193 w 349"/>
                <a:gd name="T19" fmla="*/ 108 h 309"/>
                <a:gd name="T20" fmla="*/ 207 w 349"/>
                <a:gd name="T21" fmla="*/ 21 h 309"/>
                <a:gd name="T22" fmla="*/ 54 w 349"/>
                <a:gd name="T23" fmla="*/ 5 h 309"/>
                <a:gd name="T24" fmla="*/ 46 w 349"/>
                <a:gd name="T25" fmla="*/ 7 h 309"/>
                <a:gd name="T26" fmla="*/ 42 w 349"/>
                <a:gd name="T27" fmla="*/ 14 h 309"/>
                <a:gd name="T28" fmla="*/ 41 w 349"/>
                <a:gd name="T29" fmla="*/ 123 h 309"/>
                <a:gd name="T30" fmla="*/ 44 w 349"/>
                <a:gd name="T31" fmla="*/ 131 h 309"/>
                <a:gd name="T32" fmla="*/ 50 w 349"/>
                <a:gd name="T33" fmla="*/ 135 h 309"/>
                <a:gd name="T34" fmla="*/ 193 w 349"/>
                <a:gd name="T35" fmla="*/ 136 h 309"/>
                <a:gd name="T36" fmla="*/ 51 w 349"/>
                <a:gd name="T37" fmla="*/ 127 h 309"/>
                <a:gd name="T38" fmla="*/ 212 w 349"/>
                <a:gd name="T39" fmla="*/ 15 h 309"/>
                <a:gd name="T40" fmla="*/ 222 w 349"/>
                <a:gd name="T41" fmla="*/ 108 h 309"/>
                <a:gd name="T42" fmla="*/ 222 w 349"/>
                <a:gd name="T43" fmla="*/ 14 h 309"/>
                <a:gd name="T44" fmla="*/ 218 w 349"/>
                <a:gd name="T45" fmla="*/ 7 h 309"/>
                <a:gd name="T46" fmla="*/ 210 w 349"/>
                <a:gd name="T47" fmla="*/ 5 h 309"/>
                <a:gd name="T48" fmla="*/ 54 w 349"/>
                <a:gd name="T49" fmla="*/ 0 h 309"/>
                <a:gd name="T50" fmla="*/ 219 w 349"/>
                <a:gd name="T51" fmla="*/ 2 h 309"/>
                <a:gd name="T52" fmla="*/ 229 w 349"/>
                <a:gd name="T53" fmla="*/ 18 h 309"/>
                <a:gd name="T54" fmla="*/ 291 w 349"/>
                <a:gd name="T55" fmla="*/ 108 h 309"/>
                <a:gd name="T56" fmla="*/ 349 w 349"/>
                <a:gd name="T57" fmla="*/ 309 h 309"/>
                <a:gd name="T58" fmla="*/ 193 w 349"/>
                <a:gd name="T59" fmla="*/ 188 h 309"/>
                <a:gd name="T60" fmla="*/ 37 w 349"/>
                <a:gd name="T61" fmla="*/ 148 h 309"/>
                <a:gd name="T62" fmla="*/ 193 w 349"/>
                <a:gd name="T63" fmla="*/ 142 h 309"/>
                <a:gd name="T64" fmla="*/ 44 w 349"/>
                <a:gd name="T65" fmla="*/ 140 h 309"/>
                <a:gd name="T66" fmla="*/ 35 w 349"/>
                <a:gd name="T67" fmla="*/ 123 h 309"/>
                <a:gd name="T68" fmla="*/ 38 w 349"/>
                <a:gd name="T69" fmla="*/ 8 h 309"/>
                <a:gd name="T70" fmla="*/ 54 w 349"/>
                <a:gd name="T7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309">
                  <a:moveTo>
                    <a:pt x="40" y="154"/>
                  </a:moveTo>
                  <a:lnTo>
                    <a:pt x="13" y="182"/>
                  </a:lnTo>
                  <a:lnTo>
                    <a:pt x="193" y="182"/>
                  </a:lnTo>
                  <a:lnTo>
                    <a:pt x="193" y="154"/>
                  </a:lnTo>
                  <a:lnTo>
                    <a:pt x="40" y="154"/>
                  </a:lnTo>
                  <a:close/>
                  <a:moveTo>
                    <a:pt x="292" y="118"/>
                  </a:moveTo>
                  <a:lnTo>
                    <a:pt x="292" y="166"/>
                  </a:lnTo>
                  <a:lnTo>
                    <a:pt x="338" y="166"/>
                  </a:lnTo>
                  <a:lnTo>
                    <a:pt x="292" y="118"/>
                  </a:lnTo>
                  <a:close/>
                  <a:moveTo>
                    <a:pt x="198" y="114"/>
                  </a:moveTo>
                  <a:lnTo>
                    <a:pt x="198" y="303"/>
                  </a:lnTo>
                  <a:lnTo>
                    <a:pt x="343" y="303"/>
                  </a:lnTo>
                  <a:lnTo>
                    <a:pt x="343" y="171"/>
                  </a:lnTo>
                  <a:lnTo>
                    <a:pt x="286" y="171"/>
                  </a:lnTo>
                  <a:lnTo>
                    <a:pt x="286" y="114"/>
                  </a:lnTo>
                  <a:lnTo>
                    <a:pt x="198" y="114"/>
                  </a:lnTo>
                  <a:close/>
                  <a:moveTo>
                    <a:pt x="57" y="21"/>
                  </a:moveTo>
                  <a:lnTo>
                    <a:pt x="57" y="120"/>
                  </a:lnTo>
                  <a:lnTo>
                    <a:pt x="193" y="120"/>
                  </a:lnTo>
                  <a:lnTo>
                    <a:pt x="193" y="108"/>
                  </a:lnTo>
                  <a:lnTo>
                    <a:pt x="207" y="108"/>
                  </a:lnTo>
                  <a:lnTo>
                    <a:pt x="207" y="21"/>
                  </a:lnTo>
                  <a:lnTo>
                    <a:pt x="57" y="21"/>
                  </a:lnTo>
                  <a:close/>
                  <a:moveTo>
                    <a:pt x="54" y="5"/>
                  </a:moveTo>
                  <a:lnTo>
                    <a:pt x="50" y="6"/>
                  </a:lnTo>
                  <a:lnTo>
                    <a:pt x="46" y="7"/>
                  </a:lnTo>
                  <a:lnTo>
                    <a:pt x="44" y="10"/>
                  </a:lnTo>
                  <a:lnTo>
                    <a:pt x="42" y="14"/>
                  </a:lnTo>
                  <a:lnTo>
                    <a:pt x="41" y="18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4" y="131"/>
                  </a:lnTo>
                  <a:lnTo>
                    <a:pt x="46" y="133"/>
                  </a:lnTo>
                  <a:lnTo>
                    <a:pt x="50" y="135"/>
                  </a:lnTo>
                  <a:lnTo>
                    <a:pt x="54" y="136"/>
                  </a:lnTo>
                  <a:lnTo>
                    <a:pt x="193" y="136"/>
                  </a:lnTo>
                  <a:lnTo>
                    <a:pt x="193" y="127"/>
                  </a:lnTo>
                  <a:lnTo>
                    <a:pt x="51" y="127"/>
                  </a:lnTo>
                  <a:lnTo>
                    <a:pt x="51" y="15"/>
                  </a:lnTo>
                  <a:lnTo>
                    <a:pt x="212" y="15"/>
                  </a:lnTo>
                  <a:lnTo>
                    <a:pt x="212" y="108"/>
                  </a:lnTo>
                  <a:lnTo>
                    <a:pt x="222" y="108"/>
                  </a:lnTo>
                  <a:lnTo>
                    <a:pt x="222" y="18"/>
                  </a:lnTo>
                  <a:lnTo>
                    <a:pt x="222" y="14"/>
                  </a:lnTo>
                  <a:lnTo>
                    <a:pt x="220" y="10"/>
                  </a:lnTo>
                  <a:lnTo>
                    <a:pt x="218" y="7"/>
                  </a:lnTo>
                  <a:lnTo>
                    <a:pt x="214" y="6"/>
                  </a:lnTo>
                  <a:lnTo>
                    <a:pt x="210" y="5"/>
                  </a:lnTo>
                  <a:lnTo>
                    <a:pt x="54" y="5"/>
                  </a:lnTo>
                  <a:close/>
                  <a:moveTo>
                    <a:pt x="54" y="0"/>
                  </a:moveTo>
                  <a:lnTo>
                    <a:pt x="210" y="0"/>
                  </a:lnTo>
                  <a:lnTo>
                    <a:pt x="219" y="2"/>
                  </a:lnTo>
                  <a:lnTo>
                    <a:pt x="227" y="8"/>
                  </a:lnTo>
                  <a:lnTo>
                    <a:pt x="229" y="18"/>
                  </a:lnTo>
                  <a:lnTo>
                    <a:pt x="229" y="108"/>
                  </a:lnTo>
                  <a:lnTo>
                    <a:pt x="291" y="108"/>
                  </a:lnTo>
                  <a:lnTo>
                    <a:pt x="349" y="167"/>
                  </a:lnTo>
                  <a:lnTo>
                    <a:pt x="349" y="309"/>
                  </a:lnTo>
                  <a:lnTo>
                    <a:pt x="193" y="309"/>
                  </a:lnTo>
                  <a:lnTo>
                    <a:pt x="193" y="188"/>
                  </a:lnTo>
                  <a:lnTo>
                    <a:pt x="0" y="188"/>
                  </a:lnTo>
                  <a:lnTo>
                    <a:pt x="37" y="148"/>
                  </a:lnTo>
                  <a:lnTo>
                    <a:pt x="193" y="148"/>
                  </a:lnTo>
                  <a:lnTo>
                    <a:pt x="193" y="142"/>
                  </a:lnTo>
                  <a:lnTo>
                    <a:pt x="54" y="142"/>
                  </a:lnTo>
                  <a:lnTo>
                    <a:pt x="44" y="140"/>
                  </a:lnTo>
                  <a:lnTo>
                    <a:pt x="38" y="133"/>
                  </a:lnTo>
                  <a:lnTo>
                    <a:pt x="35" y="123"/>
                  </a:lnTo>
                  <a:lnTo>
                    <a:pt x="35" y="18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2" name="Freeform 150"/>
            <p:cNvSpPr>
              <a:spLocks/>
            </p:cNvSpPr>
            <p:nvPr/>
          </p:nvSpPr>
          <p:spPr bwMode="auto">
            <a:xfrm>
              <a:off x="7296151" y="4713288"/>
              <a:ext cx="161925" cy="138113"/>
            </a:xfrm>
            <a:custGeom>
              <a:avLst/>
              <a:gdLst>
                <a:gd name="T0" fmla="*/ 1 w 102"/>
                <a:gd name="T1" fmla="*/ 0 h 87"/>
                <a:gd name="T2" fmla="*/ 24 w 102"/>
                <a:gd name="T3" fmla="*/ 8 h 87"/>
                <a:gd name="T4" fmla="*/ 44 w 102"/>
                <a:gd name="T5" fmla="*/ 19 h 87"/>
                <a:gd name="T6" fmla="*/ 63 w 102"/>
                <a:gd name="T7" fmla="*/ 34 h 87"/>
                <a:gd name="T8" fmla="*/ 78 w 102"/>
                <a:gd name="T9" fmla="*/ 51 h 87"/>
                <a:gd name="T10" fmla="*/ 90 w 102"/>
                <a:gd name="T11" fmla="*/ 73 h 87"/>
                <a:gd name="T12" fmla="*/ 97 w 102"/>
                <a:gd name="T13" fmla="*/ 37 h 87"/>
                <a:gd name="T14" fmla="*/ 102 w 102"/>
                <a:gd name="T15" fmla="*/ 38 h 87"/>
                <a:gd name="T16" fmla="*/ 93 w 102"/>
                <a:gd name="T17" fmla="*/ 87 h 87"/>
                <a:gd name="T18" fmla="*/ 47 w 102"/>
                <a:gd name="T19" fmla="*/ 67 h 87"/>
                <a:gd name="T20" fmla="*/ 50 w 102"/>
                <a:gd name="T21" fmla="*/ 61 h 87"/>
                <a:gd name="T22" fmla="*/ 86 w 102"/>
                <a:gd name="T23" fmla="*/ 78 h 87"/>
                <a:gd name="T24" fmla="*/ 74 w 102"/>
                <a:gd name="T25" fmla="*/ 57 h 87"/>
                <a:gd name="T26" fmla="*/ 60 w 102"/>
                <a:gd name="T27" fmla="*/ 40 h 87"/>
                <a:gd name="T28" fmla="*/ 42 w 102"/>
                <a:gd name="T29" fmla="*/ 24 h 87"/>
                <a:gd name="T30" fmla="*/ 23 w 102"/>
                <a:gd name="T31" fmla="*/ 13 h 87"/>
                <a:gd name="T32" fmla="*/ 0 w 102"/>
                <a:gd name="T33" fmla="*/ 6 h 87"/>
                <a:gd name="T34" fmla="*/ 1 w 102"/>
                <a:gd name="T3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87">
                  <a:moveTo>
                    <a:pt x="1" y="0"/>
                  </a:moveTo>
                  <a:lnTo>
                    <a:pt x="24" y="8"/>
                  </a:lnTo>
                  <a:lnTo>
                    <a:pt x="44" y="19"/>
                  </a:lnTo>
                  <a:lnTo>
                    <a:pt x="63" y="34"/>
                  </a:lnTo>
                  <a:lnTo>
                    <a:pt x="78" y="51"/>
                  </a:lnTo>
                  <a:lnTo>
                    <a:pt x="90" y="73"/>
                  </a:lnTo>
                  <a:lnTo>
                    <a:pt x="97" y="37"/>
                  </a:lnTo>
                  <a:lnTo>
                    <a:pt x="102" y="38"/>
                  </a:lnTo>
                  <a:lnTo>
                    <a:pt x="93" y="87"/>
                  </a:lnTo>
                  <a:lnTo>
                    <a:pt x="47" y="67"/>
                  </a:lnTo>
                  <a:lnTo>
                    <a:pt x="50" y="61"/>
                  </a:lnTo>
                  <a:lnTo>
                    <a:pt x="86" y="78"/>
                  </a:lnTo>
                  <a:lnTo>
                    <a:pt x="74" y="57"/>
                  </a:lnTo>
                  <a:lnTo>
                    <a:pt x="60" y="40"/>
                  </a:lnTo>
                  <a:lnTo>
                    <a:pt x="42" y="24"/>
                  </a:lnTo>
                  <a:lnTo>
                    <a:pt x="23" y="13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3" name="Freeform 151"/>
            <p:cNvSpPr>
              <a:spLocks/>
            </p:cNvSpPr>
            <p:nvPr/>
          </p:nvSpPr>
          <p:spPr bwMode="auto">
            <a:xfrm>
              <a:off x="7050088" y="5016501"/>
              <a:ext cx="133350" cy="114300"/>
            </a:xfrm>
            <a:custGeom>
              <a:avLst/>
              <a:gdLst>
                <a:gd name="T0" fmla="*/ 2 w 84"/>
                <a:gd name="T1" fmla="*/ 0 h 72"/>
                <a:gd name="T2" fmla="*/ 50 w 84"/>
                <a:gd name="T3" fmla="*/ 14 h 72"/>
                <a:gd name="T4" fmla="*/ 49 w 84"/>
                <a:gd name="T5" fmla="*/ 19 h 72"/>
                <a:gd name="T6" fmla="*/ 11 w 84"/>
                <a:gd name="T7" fmla="*/ 8 h 72"/>
                <a:gd name="T8" fmla="*/ 25 w 84"/>
                <a:gd name="T9" fmla="*/ 28 h 72"/>
                <a:gd name="T10" fmla="*/ 42 w 84"/>
                <a:gd name="T11" fmla="*/ 45 h 72"/>
                <a:gd name="T12" fmla="*/ 62 w 84"/>
                <a:gd name="T13" fmla="*/ 57 h 72"/>
                <a:gd name="T14" fmla="*/ 84 w 84"/>
                <a:gd name="T15" fmla="*/ 66 h 72"/>
                <a:gd name="T16" fmla="*/ 82 w 84"/>
                <a:gd name="T17" fmla="*/ 72 h 72"/>
                <a:gd name="T18" fmla="*/ 59 w 84"/>
                <a:gd name="T19" fmla="*/ 64 h 72"/>
                <a:gd name="T20" fmla="*/ 39 w 84"/>
                <a:gd name="T21" fmla="*/ 51 h 72"/>
                <a:gd name="T22" fmla="*/ 21 w 84"/>
                <a:gd name="T23" fmla="*/ 34 h 72"/>
                <a:gd name="T24" fmla="*/ 7 w 84"/>
                <a:gd name="T25" fmla="*/ 15 h 72"/>
                <a:gd name="T26" fmla="*/ 5 w 84"/>
                <a:gd name="T27" fmla="*/ 51 h 72"/>
                <a:gd name="T28" fmla="*/ 0 w 84"/>
                <a:gd name="T29" fmla="*/ 51 h 72"/>
                <a:gd name="T30" fmla="*/ 2 w 84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72">
                  <a:moveTo>
                    <a:pt x="2" y="0"/>
                  </a:moveTo>
                  <a:lnTo>
                    <a:pt x="50" y="14"/>
                  </a:lnTo>
                  <a:lnTo>
                    <a:pt x="49" y="19"/>
                  </a:lnTo>
                  <a:lnTo>
                    <a:pt x="11" y="8"/>
                  </a:lnTo>
                  <a:lnTo>
                    <a:pt x="25" y="28"/>
                  </a:lnTo>
                  <a:lnTo>
                    <a:pt x="42" y="45"/>
                  </a:lnTo>
                  <a:lnTo>
                    <a:pt x="62" y="57"/>
                  </a:lnTo>
                  <a:lnTo>
                    <a:pt x="84" y="66"/>
                  </a:lnTo>
                  <a:lnTo>
                    <a:pt x="82" y="72"/>
                  </a:lnTo>
                  <a:lnTo>
                    <a:pt x="59" y="64"/>
                  </a:lnTo>
                  <a:lnTo>
                    <a:pt x="39" y="51"/>
                  </a:lnTo>
                  <a:lnTo>
                    <a:pt x="21" y="34"/>
                  </a:lnTo>
                  <a:lnTo>
                    <a:pt x="7" y="15"/>
                  </a:lnTo>
                  <a:lnTo>
                    <a:pt x="5" y="51"/>
                  </a:lnTo>
                  <a:lnTo>
                    <a:pt x="0" y="5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32428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8" name="TextBox 24"/>
          <p:cNvSpPr txBox="1"/>
          <p:nvPr/>
        </p:nvSpPr>
        <p:spPr>
          <a:xfrm>
            <a:off x="1405349" y="43356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資金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4605798" y="4252758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品質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7602463" y="43241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擴張</a:t>
            </a:r>
            <a:endParaRPr lang="zh-CN" altLang="en-US" sz="320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10464460" y="4283176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營利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美美小廚的需求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A3EC4BDD-2B14-4D6B-A1F1-B78FC2289DDA}"/>
              </a:ext>
            </a:extLst>
          </p:cNvPr>
          <p:cNvSpPr txBox="1"/>
          <p:nvPr/>
        </p:nvSpPr>
        <p:spPr>
          <a:xfrm>
            <a:off x="416744" y="5129284"/>
            <a:ext cx="306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企業資金短缺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直營店成長速度及獲利不如預期</a:t>
            </a:r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ED8F13B4-DE80-4BDC-A879-9A3F7795718E}"/>
              </a:ext>
            </a:extLst>
          </p:cNvPr>
          <p:cNvSpPr txBox="1"/>
          <p:nvPr/>
        </p:nvSpPr>
        <p:spPr>
          <a:xfrm>
            <a:off x="3611234" y="5129284"/>
            <a:ext cx="2907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人才短缺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廚師品質不穩定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加盟店訓練不足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自行採購品質不穩定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即時掌握各店訊息我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7B3E0102-8414-4D41-A2A0-A1384CBC339A}"/>
              </a:ext>
            </a:extLst>
          </p:cNvPr>
          <p:cNvSpPr txBox="1"/>
          <p:nvPr/>
        </p:nvSpPr>
        <p:spPr>
          <a:xfrm>
            <a:off x="6505361" y="5095427"/>
            <a:ext cx="3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加快直營店成長速度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加快配送中心成長速度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endParaRPr lang="zh-TW" altLang="en-US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A8D45ADC-5247-4D57-A37B-5575B2B44B41}"/>
              </a:ext>
            </a:extLst>
          </p:cNvPr>
          <p:cNvSpPr txBox="1"/>
          <p:nvPr/>
        </p:nvSpPr>
        <p:spPr>
          <a:xfrm>
            <a:off x="9692126" y="5155254"/>
            <a:ext cx="274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直營店成本高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 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透過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POS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降低採購成本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提供總公司獲利</a:t>
            </a:r>
          </a:p>
        </p:txBody>
      </p:sp>
    </p:spTree>
    <p:extLst>
      <p:ext uri="{BB962C8B-B14F-4D97-AF65-F5344CB8AC3E}">
        <p14:creationId xmlns:p14="http://schemas.microsoft.com/office/powerpoint/2010/main" val="3338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8" grpId="0"/>
      <p:bldP spid="50" grpId="0"/>
      <p:bldP spid="52" grpId="0"/>
      <p:bldP spid="54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484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建議解決方案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FF2CF8-8941-4B9E-A61E-28CBF7CCF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89F04-265F-47E1-B853-B1BC1339971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508919" y="1608382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428130" y="1367433"/>
            <a:ext cx="3925222" cy="119562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直營為主，加盟為輔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24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人才 品管 合作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508919" y="3061860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49622" y="2822053"/>
            <a:ext cx="3469536" cy="131091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仿造西洋大規模餐飲速食業企業模式</a:t>
            </a:r>
          </a:p>
        </p:txBody>
      </p:sp>
      <p:sp>
        <p:nvSpPr>
          <p:cNvPr id="142" name="Pentagon 36"/>
          <p:cNvSpPr/>
          <p:nvPr/>
        </p:nvSpPr>
        <p:spPr>
          <a:xfrm>
            <a:off x="512895" y="4638681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95158" y="4600566"/>
            <a:ext cx="3304846" cy="87297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打造中式餐飲業經營理念與飲食文化</a:t>
            </a:r>
          </a:p>
        </p:txBody>
      </p:sp>
      <p:grpSp>
        <p:nvGrpSpPr>
          <p:cNvPr id="146" name="Group 3"/>
          <p:cNvGrpSpPr/>
          <p:nvPr/>
        </p:nvGrpSpPr>
        <p:grpSpPr>
          <a:xfrm>
            <a:off x="4725428" y="3168615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3979159" y="4669591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建議解決方案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5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30" grpId="0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68E64-F720-4EE2-8028-B1014FE7F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CE30C6-64DA-4564-8B4B-700DB67E23E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318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07C20-9330-432C-8AC4-9B6CC7A4E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B1F39B-6A85-4B75-8D31-E00A2141157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3470CD-DB76-435D-BB93-CA45C4202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C2C213-468B-413C-86B0-5705B9EBBBC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A9A02D-AAC3-4086-A300-AB76C353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51" y="1024037"/>
            <a:ext cx="5148572" cy="1872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0C9EBD-7761-47B7-813F-2178A852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4" y="762258"/>
            <a:ext cx="4492787" cy="55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52C6E2-8D09-46C7-9C5E-14A74D7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0"/>
            <a:ext cx="12858750" cy="3497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4953" y="4984477"/>
            <a:ext cx="2120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美美小廚現況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08957" y="4984477"/>
            <a:ext cx="187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建議解決方案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8833" y="2250266"/>
            <a:ext cx="299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pitchFamily="34" charset="-122"/>
              </a:rPr>
              <a:t>Agenda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25EF0-CD53-4542-8FF7-44FDC36BF893}"/>
              </a:ext>
            </a:extLst>
          </p:cNvPr>
          <p:cNvSpPr/>
          <p:nvPr/>
        </p:nvSpPr>
        <p:spPr>
          <a:xfrm>
            <a:off x="3798962" y="4984477"/>
            <a:ext cx="1970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面臨問題分析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584E6B-C20D-49AE-A368-5D57FF0F5413}"/>
              </a:ext>
            </a:extLst>
          </p:cNvPr>
          <p:cNvSpPr/>
          <p:nvPr/>
        </p:nvSpPr>
        <p:spPr>
          <a:xfrm>
            <a:off x="9463820" y="4988520"/>
            <a:ext cx="187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Q&amp;A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D5C18B-CBE0-4BA0-A562-A50EA747D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8" y="80105"/>
            <a:ext cx="3460293" cy="34602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F9C2C9-3FD8-453F-8B6B-2E1D7A7B94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BE0FDF5-2DCE-4A19-8F85-476658B2CCE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8" grpId="0"/>
      <p:bldP spid="43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30C835-CF9B-4989-9F1E-96F86ED76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645827-E297-46F6-94A4-D6C614C34A75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04F129-E3A1-4847-AAEE-A4739E00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02" y="49014"/>
            <a:ext cx="3381375" cy="23431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726D58-64D3-48F6-8FA9-C53E72F1A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44" y="101305"/>
            <a:ext cx="3716278" cy="1721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265B9B-0870-4DA5-BFE1-564F4AC2A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2269"/>
            <a:ext cx="3225283" cy="2669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D52CFC-776E-4561-B67A-C43856363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008" y="3112269"/>
            <a:ext cx="3132578" cy="34872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AA25CF-AFA0-401A-AABF-63B4E3AB9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482" y="3160994"/>
            <a:ext cx="3514725" cy="2571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0DFA28-97F8-4C99-8850-AC6D87745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762" y="3160994"/>
            <a:ext cx="3752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7D8525-A409-44CD-B9C7-01682DC39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" y="-23601"/>
            <a:ext cx="3000375" cy="523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28FFAB4-5E7C-412A-A8E9-22BA12784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031" y="-12700"/>
            <a:ext cx="2857500" cy="3629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1B2F75-9494-4C54-B179-DD6D80B89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531" y="34201"/>
            <a:ext cx="2990850" cy="2695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B8750C-CBF0-4C6C-A739-75CB449778BB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</p:spTree>
    <p:extLst>
      <p:ext uri="{BB962C8B-B14F-4D97-AF65-F5344CB8AC3E}">
        <p14:creationId xmlns:p14="http://schemas.microsoft.com/office/powerpoint/2010/main" val="4206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9A90AE4-AD50-49DB-A485-63DA91CD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057525" cy="2181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F72ED-6531-446F-9A05-E53090CD8FFA}"/>
              </a:ext>
            </a:extLst>
          </p:cNvPr>
          <p:cNvSpPr/>
          <p:nvPr/>
        </p:nvSpPr>
        <p:spPr>
          <a:xfrm>
            <a:off x="11734902" y="-15246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698E65-0952-4AA2-AA80-D4ABAB4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663997"/>
            <a:ext cx="3143250" cy="38481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091038-188B-472E-B310-C4A714200D2D}"/>
              </a:ext>
            </a:extLst>
          </p:cNvPr>
          <p:cNvSpPr txBox="1"/>
          <p:nvPr/>
        </p:nvSpPr>
        <p:spPr>
          <a:xfrm>
            <a:off x="452711" y="5200501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59582E-30DB-4F90-8ADB-C83B33F9780E}"/>
              </a:ext>
            </a:extLst>
          </p:cNvPr>
          <p:cNvSpPr txBox="1"/>
          <p:nvPr/>
        </p:nvSpPr>
        <p:spPr>
          <a:xfrm>
            <a:off x="2769937" y="5041384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A0E9B-1841-489C-B7F8-6A86492FDF2B}"/>
              </a:ext>
            </a:extLst>
          </p:cNvPr>
          <p:cNvSpPr txBox="1"/>
          <p:nvPr/>
        </p:nvSpPr>
        <p:spPr>
          <a:xfrm>
            <a:off x="7253346" y="518007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61B0B4-99B5-42FF-B9DC-C91A0D711B4C}"/>
              </a:ext>
            </a:extLst>
          </p:cNvPr>
          <p:cNvSpPr txBox="1"/>
          <p:nvPr/>
        </p:nvSpPr>
        <p:spPr>
          <a:xfrm>
            <a:off x="7253346" y="3503792"/>
            <a:ext cx="567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不仅</a:t>
            </a:r>
          </a:p>
        </p:txBody>
      </p:sp>
    </p:spTree>
    <p:extLst>
      <p:ext uri="{BB962C8B-B14F-4D97-AF65-F5344CB8AC3E}">
        <p14:creationId xmlns:p14="http://schemas.microsoft.com/office/powerpoint/2010/main" val="120864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ED894F-C895-47E4-8966-9F3D2374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457575" cy="54292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E60C4A-0BDA-497A-B857-30B7019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159941"/>
            <a:ext cx="3219450" cy="1695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A0E9F2-C126-42D0-8DC4-6A9235DE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88" y="2263775"/>
            <a:ext cx="3562350" cy="13525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AFB37F-C956-4C78-BF5A-7551F944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038" y="3767534"/>
            <a:ext cx="3448050" cy="3305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6FA5CB-003B-4702-87A4-7C836AEBE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063" y="-54706"/>
            <a:ext cx="3867150" cy="5448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4DBBDD-C266-40C4-9BB4-87F9D44A8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443" y="5491073"/>
            <a:ext cx="3314700" cy="4638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C0CD54-4022-43A8-B529-3C2A03345275}"/>
              </a:ext>
            </a:extLst>
          </p:cNvPr>
          <p:cNvSpPr txBox="1"/>
          <p:nvPr/>
        </p:nvSpPr>
        <p:spPr>
          <a:xfrm>
            <a:off x="11829975" y="2392189"/>
            <a:ext cx="5670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B7DFB90-29DE-4294-91AF-67CE483F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7" y="159941"/>
            <a:ext cx="6896100" cy="30194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1E586C-102F-4E1E-8D39-63097C7D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3241330"/>
            <a:ext cx="3524250" cy="27908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5AF8B1-0B3B-426B-B28D-CC0C7CBA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35" y="3614093"/>
            <a:ext cx="3600450" cy="30384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DFE03-2C37-4E39-B74B-B6EEB870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759" y="447973"/>
            <a:ext cx="3876675" cy="407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B2D644-88A6-4087-82B1-6E71AC19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59" y="4636742"/>
            <a:ext cx="3648075" cy="45815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49F988-ABBA-4F30-8891-0939DC8472D9}"/>
              </a:ext>
            </a:extLst>
          </p:cNvPr>
          <p:cNvSpPr txBox="1"/>
          <p:nvPr/>
        </p:nvSpPr>
        <p:spPr>
          <a:xfrm>
            <a:off x="12125919" y="-133332"/>
            <a:ext cx="567093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r>
              <a:rPr lang="zh-TW" altLang="en-US" dirty="0"/>
              <a:t>很想自立門戶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其他加盟商</a:t>
            </a:r>
            <a:endParaRPr lang="en-US" altLang="zh-TW" dirty="0"/>
          </a:p>
          <a:p>
            <a:r>
              <a:rPr lang="zh-TW" altLang="en-US" dirty="0"/>
              <a:t>公司何時可以加客人消費</a:t>
            </a:r>
            <a:r>
              <a:rPr lang="en-US" altLang="zh-TW" dirty="0"/>
              <a:t>,</a:t>
            </a:r>
            <a:r>
              <a:rPr lang="zh-TW" altLang="en-US" dirty="0"/>
              <a:t>給店家</a:t>
            </a:r>
            <a:endParaRPr lang="en-US" altLang="zh-TW" dirty="0"/>
          </a:p>
          <a:p>
            <a:r>
              <a:rPr lang="zh-TW" altLang="en-US" dirty="0"/>
              <a:t>快</a:t>
            </a:r>
            <a:r>
              <a:rPr lang="en-US" altLang="zh-TW" dirty="0"/>
              <a:t>:2</a:t>
            </a:r>
            <a:r>
              <a:rPr lang="zh-TW" altLang="en-US" dirty="0"/>
              <a:t>天</a:t>
            </a:r>
            <a:r>
              <a:rPr lang="en-US" altLang="zh-TW" dirty="0"/>
              <a:t>, </a:t>
            </a:r>
            <a:r>
              <a:rPr lang="zh-TW" altLang="en-US" dirty="0"/>
              <a:t>慢</a:t>
            </a:r>
            <a:r>
              <a:rPr lang="en-US" altLang="zh-TW" dirty="0"/>
              <a:t>: </a:t>
            </a:r>
            <a:r>
              <a:rPr lang="zh-TW" altLang="en-US" dirty="0"/>
              <a:t>何時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POS</a:t>
            </a:r>
            <a:r>
              <a:rPr lang="zh-TW" altLang="en-US" dirty="0"/>
              <a:t>機強迫加盟店安裝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加盟店費用</a:t>
            </a:r>
            <a:r>
              <a:rPr lang="en-US" altLang="zh-TW" dirty="0"/>
              <a:t>-4000,</a:t>
            </a:r>
            <a:r>
              <a:rPr lang="zh-TW" altLang="en-US" dirty="0"/>
              <a:t> 第二間</a:t>
            </a:r>
            <a:r>
              <a:rPr lang="en-US" altLang="zh-TW" dirty="0"/>
              <a:t>2000</a:t>
            </a:r>
          </a:p>
          <a:p>
            <a:endParaRPr lang="en-US" altLang="zh-TW" dirty="0"/>
          </a:p>
          <a:p>
            <a:r>
              <a:rPr lang="zh-TW" altLang="en-US" dirty="0"/>
              <a:t>成立新的配送中心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1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9DEE53-4EE3-4033-828E-229E09F9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03" y="-303213"/>
            <a:ext cx="3448050" cy="52863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36F53B-382C-41E9-99DE-29A93A5E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66" y="4983162"/>
            <a:ext cx="3533775" cy="2552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B34D90-1E98-4A81-8404-DCF247FA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3" y="0"/>
            <a:ext cx="3162300" cy="1857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33B005-59A3-402E-9E5A-F1AEED40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65" y="2248173"/>
            <a:ext cx="3533775" cy="1762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413246-5BE6-4D7A-918C-AB458FEC5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65" y="4087812"/>
            <a:ext cx="3200400" cy="1790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9335D0-4B63-45C8-B825-56AAFB376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03" y="663997"/>
            <a:ext cx="4019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75306" y="1941299"/>
            <a:ext cx="270058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</a:t>
            </a:r>
            <a:endParaRPr lang="zh-CN" altLang="en-US" sz="8000" b="1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51E67F-FB27-42E8-BE6F-4A91F479A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360D1F-4C65-47E2-9926-FED491394E4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B09BD1-1444-4A28-8077-0897623EE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7363"/>
            <a:ext cx="2160302" cy="1528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EDA87-C1A6-4B92-B495-10153FFA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0" y="-185190"/>
            <a:ext cx="3665074" cy="399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317FD5-B6C9-48A0-B505-9B18E16BA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3" y="2248173"/>
            <a:ext cx="2587804" cy="39075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E6151-F3AD-4BFA-9802-C40A86D6E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3" y="3709514"/>
            <a:ext cx="2909169" cy="2822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0C4925-620D-41C8-AAE5-771F69AEEC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7" y="-495939"/>
            <a:ext cx="2950301" cy="2950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5C9EE3-41DC-4ADC-9D19-AEB450D62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22" y="3913423"/>
            <a:ext cx="2394873" cy="26381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B7D98E-62D2-42CF-97EA-87B1E9708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63" y="-812136"/>
            <a:ext cx="2360807" cy="31870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A845D3-C0B3-4EFD-83A0-1B794BA5F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" y="2752229"/>
            <a:ext cx="2493520" cy="37802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159AA1-9599-45C3-94C7-A470C5BE04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CD77E-C27B-465A-B1C5-15495E942D0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8BCF247-2A77-47F3-88E8-84E43713C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241B7B7-B04E-41CD-AA7E-1D182EE1B94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5E64DB7-562F-47BE-A4F7-7253B78AF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8D20F33-362D-4A24-B2BF-F92DB3236C8C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8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18900" y="3238395"/>
            <a:ext cx="4984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美美小廚現況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7FAA0-7E30-4E46-B351-57FCE6B5F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FDD68E-AC6B-476C-AAFA-828041C020F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687A4C-41A9-42F2-8045-0E9C9433EA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47" y="1003658"/>
            <a:ext cx="3605401" cy="39258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10DBD2-6EA2-4F05-8765-399C0DB6D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21" y="3070721"/>
            <a:ext cx="2243252" cy="33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97688" y="5556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DD8ED2D7-6459-448D-AB9E-2369B68E87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3AD8A77-7B40-4EF3-86DD-32615652817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440B519-55B0-49D9-89B9-09BCBCC14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25D6F3-0831-4346-B257-B8A47BD213B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7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A499DF7D-AD65-46A5-BB66-3ED3802DA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9A9BBB10-30B6-451D-9CE3-465D0C991EF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9EE5253-2EAD-4142-924D-0CC04741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D8422B3-BE6A-4961-8A78-1398E6CF280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7813F49-8EA9-4678-B9D1-AA6CE84FD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260C5DF-3B9A-4806-A216-A0D7054D051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110210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24524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45982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60296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8E248A44-EFAB-4CAE-9B64-C65DB07A3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80D7C38-9CF0-4BF9-A649-B3CFD7221F60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2487DB9-A1B9-44D4-ADC6-FCF27D019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24751CD-5BB3-4DCA-B768-3B1573794B41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6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0DCB244-72C7-4722-8DBB-C774082D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86B817A8-DA98-400A-B277-CC1F1FF4ED1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2240850F-70AA-4FF3-B8C8-78A295705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D270BA98-7890-49E6-8EAB-AC0B50182B4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5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0112" y="360800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99155" y="3599668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7172" y="3612233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0839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321255" y="1648588"/>
            <a:ext cx="4503433" cy="206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美美小廚餐飲服務有限公司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劉澤成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中式快餐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2722638" y="42481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1995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411136" y="1995406"/>
            <a:ext cx="3579703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開始實行特許經營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695027" y="30414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2000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620890" y="5382350"/>
            <a:ext cx="4034371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中國十大優秀特許品牌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414088" y="1526849"/>
            <a:ext cx="3762346" cy="104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97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加盟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6711334" y="42033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1066182" y="2711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美美小廚大事記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椭圆 26">
            <a:extLst>
              <a:ext uri="{FF2B5EF4-FFF2-40B4-BE49-F238E27FC236}">
                <a16:creationId xmlns:a16="http://schemas.microsoft.com/office/drawing/2014/main" id="{3869F0AF-6C6B-4816-B2C1-8D11F6E03DA0}"/>
              </a:ext>
            </a:extLst>
          </p:cNvPr>
          <p:cNvSpPr/>
          <p:nvPr/>
        </p:nvSpPr>
        <p:spPr>
          <a:xfrm>
            <a:off x="9935261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FA764F18-B7BB-40A2-8E25-7FA890C8D29A}"/>
              </a:ext>
            </a:extLst>
          </p:cNvPr>
          <p:cNvSpPr txBox="1"/>
          <p:nvPr/>
        </p:nvSpPr>
        <p:spPr>
          <a:xfrm>
            <a:off x="8576976" y="309577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94C20D3-B79E-4F06-9414-202CD99B2952}"/>
              </a:ext>
            </a:extLst>
          </p:cNvPr>
          <p:cNvSpPr txBox="1"/>
          <p:nvPr/>
        </p:nvSpPr>
        <p:spPr>
          <a:xfrm>
            <a:off x="1703107" y="5315078"/>
            <a:ext cx="4122499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寧波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武漢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F9F4FD-5517-4812-903C-EF8D99EC9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3269798-FEE0-4D51-8637-14AFFC1D1BF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3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33" grpId="0"/>
      <p:bldP spid="34" grpId="0" animBg="1"/>
      <p:bldP spid="35" grpId="0" animBg="1"/>
      <p:bldP spid="37" grpId="0" animBg="1"/>
      <p:bldP spid="38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172081-AA4E-4127-A833-8B9968750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6F5CB58-4CE2-401C-8729-705C059519E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D016F1B-F402-4AD9-959D-C0C6BDC5C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D952B239-B68C-430B-89B0-C2DB9183CBC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318DDB8C-1516-4493-AA8E-C3EB49858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4FE29B5-8721-4D6C-9A5B-618F19134CB8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4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公司組織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5D3C1EE-4FEE-41A2-924D-5611EBB78401}"/>
              </a:ext>
            </a:extLst>
          </p:cNvPr>
          <p:cNvGrpSpPr/>
          <p:nvPr/>
        </p:nvGrpSpPr>
        <p:grpSpPr>
          <a:xfrm>
            <a:off x="558937" y="1412056"/>
            <a:ext cx="11927018" cy="5504848"/>
            <a:chOff x="558937" y="1412056"/>
            <a:chExt cx="11927018" cy="5504848"/>
          </a:xfrm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E040CC82-AF0C-45DB-958B-DEFD01CEC5CF}"/>
                </a:ext>
              </a:extLst>
            </p:cNvPr>
            <p:cNvCxnSpPr/>
            <p:nvPr/>
          </p:nvCxnSpPr>
          <p:spPr>
            <a:xfrm>
              <a:off x="4332633" y="2123604"/>
              <a:ext cx="0" cy="792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>
              <a:extLst>
                <a:ext uri="{FF2B5EF4-FFF2-40B4-BE49-F238E27FC236}">
                  <a16:creationId xmlns:a16="http://schemas.microsoft.com/office/drawing/2014/main" id="{C70CF1E6-408D-4A15-8827-E9631C994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315" y="4303218"/>
              <a:ext cx="2321750" cy="12490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3">
              <a:extLst>
                <a:ext uri="{FF2B5EF4-FFF2-40B4-BE49-F238E27FC236}">
                  <a16:creationId xmlns:a16="http://schemas.microsoft.com/office/drawing/2014/main" id="{6679BBCF-A9A2-480E-A217-5324FF7AFC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1178227" cy="92112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D9D7862F-43E7-4C9D-9DE4-F2ADEDE3F51F}"/>
                </a:ext>
              </a:extLst>
            </p:cNvPr>
            <p:cNvSpPr/>
            <p:nvPr/>
          </p:nvSpPr>
          <p:spPr>
            <a:xfrm>
              <a:off x="2857163" y="1412056"/>
              <a:ext cx="3086163" cy="90303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</a:rPr>
                <a:t>美美小廚</a:t>
              </a:r>
              <a:endParaRPr lang="en-US" altLang="zh-TW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Meimei</a:t>
              </a:r>
              <a:r>
                <a:rPr lang="en-US" altLang="zh-TW" sz="2400" dirty="0">
                  <a:solidFill>
                    <a:schemeClr val="tx1"/>
                  </a:solidFill>
                </a:rPr>
                <a:t> Kitchen)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4F3E3B5-6CCF-4037-8AD6-71ED777C0881}"/>
                </a:ext>
              </a:extLst>
            </p:cNvPr>
            <p:cNvGrpSpPr/>
            <p:nvPr/>
          </p:nvGrpSpPr>
          <p:grpSpPr>
            <a:xfrm>
              <a:off x="2884239" y="2711246"/>
              <a:ext cx="3086163" cy="1652543"/>
              <a:chOff x="4249271" y="1709529"/>
              <a:chExt cx="2944723" cy="1652543"/>
            </a:xfrm>
          </p:grpSpPr>
          <p:grpSp>
            <p:nvGrpSpPr>
              <p:cNvPr id="19" name="组合 10">
                <a:extLst>
                  <a:ext uri="{FF2B5EF4-FFF2-40B4-BE49-F238E27FC236}">
                    <a16:creationId xmlns:a16="http://schemas.microsoft.com/office/drawing/2014/main" id="{A705CF67-9055-475C-B4B4-8FB364F1CEF6}"/>
                  </a:ext>
                </a:extLst>
              </p:cNvPr>
              <p:cNvGrpSpPr/>
              <p:nvPr/>
            </p:nvGrpSpPr>
            <p:grpSpPr>
              <a:xfrm>
                <a:off x="4249271" y="2282071"/>
                <a:ext cx="2944723" cy="1080001"/>
                <a:chOff x="4606786" y="3822793"/>
                <a:chExt cx="2944723" cy="1123711"/>
              </a:xfrm>
            </p:grpSpPr>
            <p:sp>
              <p:nvSpPr>
                <p:cNvPr id="27" name="圆角矩形 11">
                  <a:extLst>
                    <a:ext uri="{FF2B5EF4-FFF2-40B4-BE49-F238E27FC236}">
                      <a16:creationId xmlns:a16="http://schemas.microsoft.com/office/drawing/2014/main" id="{55C91E2B-7229-4E04-96F8-3B565DF88D50}"/>
                    </a:ext>
                  </a:extLst>
                </p:cNvPr>
                <p:cNvSpPr/>
                <p:nvPr/>
              </p:nvSpPr>
              <p:spPr>
                <a:xfrm>
                  <a:off x="4606786" y="3822793"/>
                  <a:ext cx="2944723" cy="1123711"/>
                </a:xfrm>
                <a:prstGeom prst="roundRect">
                  <a:avLst>
                    <a:gd name="adj" fmla="val 7594"/>
                  </a:avLst>
                </a:prstGeom>
                <a:gradFill>
                  <a:gsLst>
                    <a:gs pos="0">
                      <a:srgbClr val="E4E4E4"/>
                    </a:gs>
                    <a:gs pos="100000">
                      <a:srgbClr val="FEFEFE"/>
                    </a:gs>
                  </a:gsLst>
                  <a:lin ang="3600000" scaled="0"/>
                </a:gra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文本框 12">
                  <a:extLst>
                    <a:ext uri="{FF2B5EF4-FFF2-40B4-BE49-F238E27FC236}">
                      <a16:creationId xmlns:a16="http://schemas.microsoft.com/office/drawing/2014/main" id="{F1D2EC54-3A9C-4611-9BDF-62C08A52C6B1}"/>
                    </a:ext>
                  </a:extLst>
                </p:cNvPr>
                <p:cNvSpPr txBox="1"/>
                <p:nvPr/>
              </p:nvSpPr>
              <p:spPr>
                <a:xfrm>
                  <a:off x="4876488" y="3982549"/>
                  <a:ext cx="2339102" cy="86462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董事長兼總經理</a:t>
                  </a:r>
                  <a:endPara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劉澤成</a:t>
                  </a:r>
                  <a:endPara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椭圆 27">
                <a:extLst>
                  <a:ext uri="{FF2B5EF4-FFF2-40B4-BE49-F238E27FC236}">
                    <a16:creationId xmlns:a16="http://schemas.microsoft.com/office/drawing/2014/main" id="{50AF3BE9-6AE9-4B65-A556-D7B756163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1285" y="1709529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直接连接符 24">
              <a:extLst>
                <a:ext uri="{FF2B5EF4-FFF2-40B4-BE49-F238E27FC236}">
                  <a16:creationId xmlns:a16="http://schemas.microsoft.com/office/drawing/2014/main" id="{0B9B7657-9E9F-4A6F-B309-9D53D97BC2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970402" y="3823789"/>
              <a:ext cx="3171898" cy="47047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A44C61CB-D86D-4300-A432-010078DB68EF}"/>
                </a:ext>
              </a:extLst>
            </p:cNvPr>
            <p:cNvSpPr/>
            <p:nvPr/>
          </p:nvSpPr>
          <p:spPr>
            <a:xfrm>
              <a:off x="9561606" y="3348126"/>
              <a:ext cx="2869623" cy="1015663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圆角矩形 8">
              <a:extLst>
                <a:ext uri="{FF2B5EF4-FFF2-40B4-BE49-F238E27FC236}">
                  <a16:creationId xmlns:a16="http://schemas.microsoft.com/office/drawing/2014/main" id="{5F8CA8AF-C590-4321-998F-FED0CB9995B1}"/>
                </a:ext>
              </a:extLst>
            </p:cNvPr>
            <p:cNvSpPr/>
            <p:nvPr/>
          </p:nvSpPr>
          <p:spPr>
            <a:xfrm>
              <a:off x="7831817" y="5666201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圆角矩形 8">
              <a:extLst>
                <a:ext uri="{FF2B5EF4-FFF2-40B4-BE49-F238E27FC236}">
                  <a16:creationId xmlns:a16="http://schemas.microsoft.com/office/drawing/2014/main" id="{E9C1684B-9039-4E15-9073-EA3BCBF81E1E}"/>
                </a:ext>
              </a:extLst>
            </p:cNvPr>
            <p:cNvSpPr/>
            <p:nvPr/>
          </p:nvSpPr>
          <p:spPr>
            <a:xfrm>
              <a:off x="558937" y="5649981"/>
              <a:ext cx="2840839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E1CAE524-7402-4DC6-AFC8-6E8103C59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1809" y="5129920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9">
              <a:extLst>
                <a:ext uri="{FF2B5EF4-FFF2-40B4-BE49-F238E27FC236}">
                  <a16:creationId xmlns:a16="http://schemas.microsoft.com/office/drawing/2014/main" id="{9E9E0844-EC09-4A61-9AE5-F300525BD28B}"/>
                </a:ext>
              </a:extLst>
            </p:cNvPr>
            <p:cNvSpPr txBox="1"/>
            <p:nvPr/>
          </p:nvSpPr>
          <p:spPr>
            <a:xfrm>
              <a:off x="1036761" y="5758243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副總經理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何軍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EB5CB2DD-EC58-41E0-A510-34F144538070}"/>
                </a:ext>
              </a:extLst>
            </p:cNvPr>
            <p:cNvSpPr txBox="1"/>
            <p:nvPr/>
          </p:nvSpPr>
          <p:spPr>
            <a:xfrm>
              <a:off x="8252005" y="5844136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青島加盟商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丁浩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37">
              <a:extLst>
                <a:ext uri="{FF2B5EF4-FFF2-40B4-BE49-F238E27FC236}">
                  <a16:creationId xmlns:a16="http://schemas.microsoft.com/office/drawing/2014/main" id="{F786FE25-2E27-4273-A5A9-45177184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055" y="3593945"/>
              <a:ext cx="540000" cy="540000"/>
            </a:xfrm>
            <a:prstGeom prst="ellipse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55228CD9-12E2-47A2-B9FA-672EAF8547D3}"/>
                </a:ext>
              </a:extLst>
            </p:cNvPr>
            <p:cNvSpPr txBox="1"/>
            <p:nvPr/>
          </p:nvSpPr>
          <p:spPr>
            <a:xfrm>
              <a:off x="9086055" y="3283788"/>
              <a:ext cx="3399900" cy="113877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瑞通投資公司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項目部經理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黃紹強</a:t>
              </a:r>
            </a:p>
          </p:txBody>
        </p:sp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58679C8E-71DD-4522-8CD8-C9367067E177}"/>
                </a:ext>
              </a:extLst>
            </p:cNvPr>
            <p:cNvSpPr/>
            <p:nvPr/>
          </p:nvSpPr>
          <p:spPr>
            <a:xfrm>
              <a:off x="4295065" y="5730039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37">
              <a:extLst>
                <a:ext uri="{FF2B5EF4-FFF2-40B4-BE49-F238E27FC236}">
                  <a16:creationId xmlns:a16="http://schemas.microsoft.com/office/drawing/2014/main" id="{C1FA213F-2F3F-4F38-872E-2E6E4795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94" y="5126553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9">
              <a:extLst>
                <a:ext uri="{FF2B5EF4-FFF2-40B4-BE49-F238E27FC236}">
                  <a16:creationId xmlns:a16="http://schemas.microsoft.com/office/drawing/2014/main" id="{9A68698C-5FBA-485D-8EA7-F140D42B6B47}"/>
                </a:ext>
              </a:extLst>
            </p:cNvPr>
            <p:cNvSpPr txBox="1"/>
            <p:nvPr/>
          </p:nvSpPr>
          <p:spPr>
            <a:xfrm>
              <a:off x="4686110" y="5879275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武漢加盟商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程國平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23">
              <a:extLst>
                <a:ext uri="{FF2B5EF4-FFF2-40B4-BE49-F238E27FC236}">
                  <a16:creationId xmlns:a16="http://schemas.microsoft.com/office/drawing/2014/main" id="{71018126-F424-4FA9-B934-4366774F641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4782231" cy="118843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B3E1297D-7455-41AA-B59D-DB92AB7C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5584" y="5164811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BE3DD93-5545-4EAA-8E16-704F965CD2DA}"/>
                </a:ext>
              </a:extLst>
            </p:cNvPr>
            <p:cNvSpPr txBox="1"/>
            <p:nvPr/>
          </p:nvSpPr>
          <p:spPr>
            <a:xfrm>
              <a:off x="6761270" y="3275266"/>
              <a:ext cx="2115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EMBA </a:t>
              </a:r>
              <a:r>
                <a:rPr lang="zh-TW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同學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1A3321F1-CE3C-4A8C-A314-FD3D42C1C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D23CE47-9CA3-4EC5-AD7E-0A16B25EAE1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B7584-5F8F-4BE0-941F-CAC1CF5D6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87" y="2886985"/>
            <a:ext cx="1690719" cy="16337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A04079-B3D3-4E03-A470-9B97FF5B1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28" y="4795246"/>
            <a:ext cx="2437404" cy="24374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5603A8-6F63-4884-A9E3-29A10B55B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28" y="4994546"/>
            <a:ext cx="1621804" cy="18222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A26344-3245-45CB-8111-5BAC1EA8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9053" y="5237086"/>
            <a:ext cx="913955" cy="165516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229727F-6F44-4A12-B61B-510072765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98" y="2808044"/>
            <a:ext cx="1849515" cy="18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特許機會美美小廚董事長，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8862" y="1463452"/>
              <a:ext cx="328120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6"/>
            <a:ext cx="1762321" cy="476283"/>
            <a:chOff x="1793078" y="1443827"/>
            <a:chExt cx="1371600" cy="370687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47795" y="1443827"/>
              <a:ext cx="311902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225615" y="5197552"/>
            <a:ext cx="493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競爭市場的激烈迫使他們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一卡通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手段來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增加客戶回流率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要求各家加盟店跟隨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公司腳步引進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『POS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，方便公司控管。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311921" y="1134439"/>
            <a:ext cx="4190159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拓展事業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版圖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的同時，劉澤成同時也擔憂到，中國市場的競爭激烈，他的下一步到底是該走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旗下的加盟商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虎視眈眈，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不受控制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的舉動越來越多，也使得劉澤成十分擔憂。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69444273-A1BE-472B-AC71-5D290F229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C66AE76-C058-43A8-991C-60CAE32E3E22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B18F7-845E-40DA-A381-2EC3B4A53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9" y="2566017"/>
            <a:ext cx="1444124" cy="26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原物料配送中心增點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上海、北京、武漢，新點</a:t>
            </a:r>
            <a:r>
              <a:rPr lang="en-US" altLang="zh-TW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廣州、鄭州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，希望藉此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降低原物料配送不及時的問題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，並減少加盟商貪圖便宜自行進貨，導致品質無法把關的問題。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0752" y="1463452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4"/>
            <a:ext cx="1762321" cy="476284"/>
            <a:chOff x="1793078" y="1443826"/>
            <a:chExt cx="1371600" cy="370688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1578" y="1443826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306139" y="5032900"/>
            <a:ext cx="4936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瑞通投資黃紹強，要求”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去蕪存菁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”，汰除不符合標準的加盟店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回購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加盟店成直營店</a:t>
            </a:r>
            <a:r>
              <a:rPr lang="zh-TW" altLang="en-US" dirty="0" smtClean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，若按照此步驟，就投資美美小廚，解決美美小廚現金流的問題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271495" y="425312"/>
            <a:ext cx="4190159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起初為了要快速發展品牌影響力，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加盟金偏低、門檻低，督導及服務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成本急速上升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。直營店數量跟不上加盟店數量，導致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人才跳槽時，人手不足的問題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青島加盟商丁浩，致電邀請劉澤成到場慶祝他第二間分店開幕，希望與他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一同分享喜悅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C97A424-3C46-482E-9837-42DFCEE83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A254AE-6AE0-4728-A090-DE8D0F59113A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4A4EDF-EB0D-48B8-A66F-C33B316C5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65" y="5100729"/>
            <a:ext cx="3075179" cy="2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6"/>
            <a:ext cx="430276" cy="1868908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30"/>
            <a:ext cx="796931" cy="1078674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30"/>
            <a:ext cx="798606" cy="1078674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14127" y="527388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美美小廚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eaLnBrk="1" latinLnBrk="1" hangingPunct="1">
              <a:lnSpc>
                <a:spcPct val="110000"/>
              </a:lnSpc>
            </a:pPr>
            <a:r>
              <a:rPr lang="zh-TW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</a:rPr>
              <a:t>市場定位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西洋快餐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其它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中式快餐</a:t>
            </a: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早餐、午餐、下午茶、晚餐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3079467" y="1908042"/>
            <a:ext cx="162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中國文化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道地飲食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健康均衡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美美小廚的市場定位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9EEDD1-526A-4401-A905-36B8F074E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3" y="1645185"/>
            <a:ext cx="2303519" cy="23035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2D97BF-48A3-4640-9265-59F694045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03" y="1969808"/>
            <a:ext cx="1792014" cy="1792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ADF8BC-13C2-4FC8-B352-F986798243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5" y="4582966"/>
            <a:ext cx="3283347" cy="25894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914B4-AAF5-4B59-83A8-886D6F1D1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8" y="1123515"/>
            <a:ext cx="2584716" cy="25847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83696" y="417622"/>
            <a:ext cx="6015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西式快餐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青少年 </a:t>
            </a:r>
            <a:r>
              <a:rPr lang="en-US" altLang="zh-TW" b="1" dirty="0" err="1" smtClean="0">
                <a:solidFill>
                  <a:srgbClr val="FF0000"/>
                </a:solidFill>
              </a:rPr>
              <a:t>v.s</a:t>
            </a:r>
            <a:r>
              <a:rPr lang="en-US" altLang="zh-TW" b="1" dirty="0" smtClean="0">
                <a:solidFill>
                  <a:srgbClr val="FF0000"/>
                </a:solidFill>
              </a:rPr>
              <a:t>. </a:t>
            </a:r>
            <a:r>
              <a:rPr lang="zh-TW" altLang="en-US" b="1" dirty="0" smtClean="0">
                <a:solidFill>
                  <a:srgbClr val="FF0000"/>
                </a:solidFill>
              </a:rPr>
              <a:t>中餐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r>
              <a:rPr lang="zh-TW" altLang="en-US" b="1" dirty="0" smtClean="0">
                <a:solidFill>
                  <a:srgbClr val="FF0000"/>
                </a:solidFill>
              </a:rPr>
              <a:t>老少皆宜，又更廣大的消費群體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8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5" grpId="0"/>
      <p:bldP spid="37" grpId="0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38814" y="3154660"/>
            <a:ext cx="469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面臨問題分析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C700D-16E1-429E-94EE-98154A55E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B56B60-5C03-4051-A0FB-D57B141F6500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880B80-A175-4CCA-AC61-A3482DFE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03" y="3804416"/>
            <a:ext cx="3472309" cy="34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立体半年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5696</Words>
  <Application>Microsoft Office PowerPoint</Application>
  <PresentationFormat>自訂</PresentationFormat>
  <Paragraphs>572</Paragraphs>
  <Slides>46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26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73" baseType="lpstr">
      <vt:lpstr>Gill Sans</vt:lpstr>
      <vt:lpstr>Helvetica Light</vt:lpstr>
      <vt:lpstr>Kozuka Gothic Pro B</vt:lpstr>
      <vt:lpstr>Lato</vt:lpstr>
      <vt:lpstr>Lato Regular</vt:lpstr>
      <vt:lpstr>微软雅黑</vt:lpstr>
      <vt:lpstr>ＭＳ Ｐゴシック</vt:lpstr>
      <vt:lpstr>ＭＳ Ｐゴシック</vt:lpstr>
      <vt:lpstr>宋体</vt:lpstr>
      <vt:lpstr>专业字体设计服务/WWW.ZTSGC.COM/</vt:lpstr>
      <vt:lpstr>나눔고딕</vt:lpstr>
      <vt:lpstr>華康華綜體W5</vt:lpstr>
      <vt:lpstr>微软雅黑 Light</vt:lpstr>
      <vt:lpstr>微軟正黑體</vt:lpstr>
      <vt:lpstr>新細明體</vt:lpstr>
      <vt:lpstr>標楷體</vt:lpstr>
      <vt:lpstr>Arial</vt:lpstr>
      <vt:lpstr>Arial Black</vt:lpstr>
      <vt:lpstr>Calibri</vt:lpstr>
      <vt:lpstr>Franklin Gothic Book</vt:lpstr>
      <vt:lpstr>Helvetica</vt:lpstr>
      <vt:lpstr>Impact</vt:lpstr>
      <vt:lpstr>Open Sans</vt:lpstr>
      <vt:lpstr>Segoe UI 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微立体半年工作总结</dc:title>
  <dc:creator/>
  <cp:keywords>第一PPT www.1ppt.com</cp:keywords>
  <cp:lastModifiedBy/>
  <cp:revision>1</cp:revision>
  <dcterms:created xsi:type="dcterms:W3CDTF">2016-09-05T07:59:58Z</dcterms:created>
  <dcterms:modified xsi:type="dcterms:W3CDTF">2019-03-25T13:12:44Z</dcterms:modified>
</cp:coreProperties>
</file>